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9" r:id="rId4"/>
    <p:sldId id="259" r:id="rId5"/>
    <p:sldId id="260" r:id="rId6"/>
    <p:sldId id="261" r:id="rId7"/>
    <p:sldId id="262" r:id="rId8"/>
    <p:sldId id="263" r:id="rId9"/>
    <p:sldId id="264" r:id="rId10"/>
    <p:sldId id="265" r:id="rId11"/>
    <p:sldId id="270" r:id="rId12"/>
    <p:sldId id="266" r:id="rId13"/>
    <p:sldId id="267" r:id="rId14"/>
    <p:sldId id="268"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9.wmf"/><Relationship Id="rId7" Type="http://schemas.openxmlformats.org/officeDocument/2006/relationships/image" Target="../media/image42.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10.wmf"/><Relationship Id="rId9"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7.wmf"/><Relationship Id="rId5" Type="http://schemas.openxmlformats.org/officeDocument/2006/relationships/image" Target="../media/image50.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image" Target="../media/image52.wmf"/><Relationship Id="rId7" Type="http://schemas.openxmlformats.org/officeDocument/2006/relationships/image" Target="../media/image43.wmf"/><Relationship Id="rId2" Type="http://schemas.openxmlformats.org/officeDocument/2006/relationships/image" Target="../media/image51.wmf"/><Relationship Id="rId1" Type="http://schemas.openxmlformats.org/officeDocument/2006/relationships/image" Target="../media/image7.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 Id="rId9" Type="http://schemas.openxmlformats.org/officeDocument/2006/relationships/image" Target="../media/image5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9.wmf"/><Relationship Id="rId7" Type="http://schemas.openxmlformats.org/officeDocument/2006/relationships/image" Target="../media/image15.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38.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2EC05F-1B5E-42F5-9FA1-7BAAE2FDFFE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2282241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EC05F-1B5E-42F5-9FA1-7BAAE2FDFFE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1657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EC05F-1B5E-42F5-9FA1-7BAAE2FDFFE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3888901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3E60F3-88E6-4AB7-8A6C-6004D6B4DF47}" type="slidenum">
              <a:rPr lang="en-US"/>
              <a:pPr>
                <a:defRPr/>
              </a:pPr>
              <a:t>‹#›</a:t>
            </a:fld>
            <a:endParaRPr lang="en-US"/>
          </a:p>
        </p:txBody>
      </p:sp>
    </p:spTree>
    <p:extLst>
      <p:ext uri="{BB962C8B-B14F-4D97-AF65-F5344CB8AC3E}">
        <p14:creationId xmlns:p14="http://schemas.microsoft.com/office/powerpoint/2010/main" val="342334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EC05F-1B5E-42F5-9FA1-7BAAE2FDFFE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392477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EC05F-1B5E-42F5-9FA1-7BAAE2FDFFEF}" type="datetimeFigureOut">
              <a:rPr lang="en-US" smtClean="0"/>
              <a:t>05-Apr-20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218034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2EC05F-1B5E-42F5-9FA1-7BAAE2FDFFE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145218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2EC05F-1B5E-42F5-9FA1-7BAAE2FDFFEF}" type="datetimeFigureOut">
              <a:rPr lang="en-US" smtClean="0"/>
              <a:t>05-Apr-20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410112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2EC05F-1B5E-42F5-9FA1-7BAAE2FDFFEF}" type="datetimeFigureOut">
              <a:rPr lang="en-US" smtClean="0"/>
              <a:t>05-Apr-20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203701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EC05F-1B5E-42F5-9FA1-7BAAE2FDFFEF}" type="datetimeFigureOut">
              <a:rPr lang="en-US" smtClean="0"/>
              <a:t>05-Apr-20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306525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EC05F-1B5E-42F5-9FA1-7BAAE2FDFFE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203692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EC05F-1B5E-42F5-9FA1-7BAAE2FDFFEF}" type="datetimeFigureOut">
              <a:rPr lang="en-US" smtClean="0"/>
              <a:t>05-Apr-20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82BCA-E697-4D0E-A908-9CB34536D152}" type="slidenum">
              <a:rPr lang="en-US" smtClean="0"/>
              <a:t>‹#›</a:t>
            </a:fld>
            <a:endParaRPr lang="en-US"/>
          </a:p>
        </p:txBody>
      </p:sp>
    </p:spTree>
    <p:extLst>
      <p:ext uri="{BB962C8B-B14F-4D97-AF65-F5344CB8AC3E}">
        <p14:creationId xmlns:p14="http://schemas.microsoft.com/office/powerpoint/2010/main" val="78655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EC05F-1B5E-42F5-9FA1-7BAAE2FDFFEF}" type="datetimeFigureOut">
              <a:rPr lang="en-US" smtClean="0"/>
              <a:t>05-Apr-20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82BCA-E697-4D0E-A908-9CB34536D152}" type="slidenum">
              <a:rPr lang="en-US" smtClean="0"/>
              <a:t>‹#›</a:t>
            </a:fld>
            <a:endParaRPr lang="en-US"/>
          </a:p>
        </p:txBody>
      </p:sp>
    </p:spTree>
    <p:extLst>
      <p:ext uri="{BB962C8B-B14F-4D97-AF65-F5344CB8AC3E}">
        <p14:creationId xmlns:p14="http://schemas.microsoft.com/office/powerpoint/2010/main" val="439952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oleObject" Target="../embeddings/oleObject46.bin"/><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35.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8.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34.wmf"/><Relationship Id="rId4" Type="http://schemas.openxmlformats.org/officeDocument/2006/relationships/image" Target="../media/image7.wmf"/><Relationship Id="rId9" Type="http://schemas.openxmlformats.org/officeDocument/2006/relationships/oleObject" Target="../embeddings/oleObject44.bin"/><Relationship Id="rId14" Type="http://schemas.openxmlformats.org/officeDocument/2006/relationships/image" Target="../media/image3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47.bin"/><Relationship Id="rId7" Type="http://schemas.openxmlformats.org/officeDocument/2006/relationships/oleObject" Target="../embeddings/oleObject49.bin"/><Relationship Id="rId12" Type="http://schemas.openxmlformats.org/officeDocument/2006/relationships/image" Target="../media/image38.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image" Target="../media/image8.wmf"/><Relationship Id="rId11" Type="http://schemas.openxmlformats.org/officeDocument/2006/relationships/oleObject" Target="../embeddings/oleObject51.bin"/><Relationship Id="rId5" Type="http://schemas.openxmlformats.org/officeDocument/2006/relationships/oleObject" Target="../embeddings/oleObject48.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50.bin"/></Relationships>
</file>

<file path=ppt/slides/_rels/slide13.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57.bin"/><Relationship Id="rId18" Type="http://schemas.openxmlformats.org/officeDocument/2006/relationships/image" Target="../media/image43.wmf"/><Relationship Id="rId3" Type="http://schemas.openxmlformats.org/officeDocument/2006/relationships/oleObject" Target="../embeddings/oleObject52.bin"/><Relationship Id="rId7" Type="http://schemas.openxmlformats.org/officeDocument/2006/relationships/oleObject" Target="../embeddings/oleObject54.bin"/><Relationship Id="rId12" Type="http://schemas.openxmlformats.org/officeDocument/2006/relationships/image" Target="../media/image40.wmf"/><Relationship Id="rId17" Type="http://schemas.openxmlformats.org/officeDocument/2006/relationships/oleObject" Target="../embeddings/oleObject59.bin"/><Relationship Id="rId2" Type="http://schemas.openxmlformats.org/officeDocument/2006/relationships/slideLayout" Target="../slideLayouts/slideLayout12.xml"/><Relationship Id="rId16" Type="http://schemas.openxmlformats.org/officeDocument/2006/relationships/image" Target="../media/image42.wmf"/><Relationship Id="rId20" Type="http://schemas.openxmlformats.org/officeDocument/2006/relationships/image" Target="../media/image44.wmf"/><Relationship Id="rId1" Type="http://schemas.openxmlformats.org/officeDocument/2006/relationships/vmlDrawing" Target="../drawings/vmlDrawing10.vml"/><Relationship Id="rId6" Type="http://schemas.openxmlformats.org/officeDocument/2006/relationships/image" Target="../media/image8.wmf"/><Relationship Id="rId11" Type="http://schemas.openxmlformats.org/officeDocument/2006/relationships/oleObject" Target="../embeddings/oleObject56.bin"/><Relationship Id="rId5" Type="http://schemas.openxmlformats.org/officeDocument/2006/relationships/oleObject" Target="../embeddings/oleObject53.bin"/><Relationship Id="rId15" Type="http://schemas.openxmlformats.org/officeDocument/2006/relationships/oleObject" Target="../embeddings/oleObject58.bin"/><Relationship Id="rId10" Type="http://schemas.openxmlformats.org/officeDocument/2006/relationships/image" Target="../media/image10.wmf"/><Relationship Id="rId19" Type="http://schemas.openxmlformats.org/officeDocument/2006/relationships/oleObject" Target="../embeddings/oleObject60.bin"/><Relationship Id="rId4" Type="http://schemas.openxmlformats.org/officeDocument/2006/relationships/image" Target="../media/image7.wmf"/><Relationship Id="rId9" Type="http://schemas.openxmlformats.org/officeDocument/2006/relationships/oleObject" Target="../embeddings/oleObject55.bin"/><Relationship Id="rId14" Type="http://schemas.openxmlformats.org/officeDocument/2006/relationships/image" Target="../media/image4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1.bin"/><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image" Target="../media/image46.wmf"/><Relationship Id="rId5" Type="http://schemas.openxmlformats.org/officeDocument/2006/relationships/oleObject" Target="../embeddings/oleObject62.bin"/><Relationship Id="rId4" Type="http://schemas.openxmlformats.org/officeDocument/2006/relationships/image" Target="../media/image45.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50.wmf"/><Relationship Id="rId2" Type="http://schemas.openxmlformats.org/officeDocument/2006/relationships/slideLayout" Target="../slideLayouts/slideLayout12.xml"/><Relationship Id="rId1" Type="http://schemas.openxmlformats.org/officeDocument/2006/relationships/vmlDrawing" Target="../drawings/vmlDrawing12.vml"/><Relationship Id="rId6" Type="http://schemas.openxmlformats.org/officeDocument/2006/relationships/image" Target="../media/image47.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49.wmf"/><Relationship Id="rId4" Type="http://schemas.openxmlformats.org/officeDocument/2006/relationships/image" Target="../media/image7.wmf"/><Relationship Id="rId9" Type="http://schemas.openxmlformats.org/officeDocument/2006/relationships/oleObject" Target="../embeddings/oleObject66.bin"/></Relationships>
</file>

<file path=ppt/slides/_rels/slide16.xml.rels><?xml version="1.0" encoding="UTF-8" standalone="yes"?>
<Relationships xmlns="http://schemas.openxmlformats.org/package/2006/relationships"><Relationship Id="rId8" Type="http://schemas.openxmlformats.org/officeDocument/2006/relationships/image" Target="../media/image52.wmf"/><Relationship Id="rId13" Type="http://schemas.openxmlformats.org/officeDocument/2006/relationships/oleObject" Target="../embeddings/oleObject73.bin"/><Relationship Id="rId18" Type="http://schemas.openxmlformats.org/officeDocument/2006/relationships/image" Target="../media/image56.wmf"/><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54.wmf"/><Relationship Id="rId17" Type="http://schemas.openxmlformats.org/officeDocument/2006/relationships/oleObject" Target="../embeddings/oleObject75.bin"/><Relationship Id="rId2" Type="http://schemas.openxmlformats.org/officeDocument/2006/relationships/slideLayout" Target="../slideLayouts/slideLayout12.xml"/><Relationship Id="rId16" Type="http://schemas.openxmlformats.org/officeDocument/2006/relationships/image" Target="../media/image43.wmf"/><Relationship Id="rId20" Type="http://schemas.openxmlformats.org/officeDocument/2006/relationships/image" Target="../media/image57.wmf"/><Relationship Id="rId1" Type="http://schemas.openxmlformats.org/officeDocument/2006/relationships/vmlDrawing" Target="../drawings/vmlDrawing13.vml"/><Relationship Id="rId6" Type="http://schemas.openxmlformats.org/officeDocument/2006/relationships/image" Target="../media/image51.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53.wmf"/><Relationship Id="rId19" Type="http://schemas.openxmlformats.org/officeDocument/2006/relationships/oleObject" Target="../embeddings/oleObject76.bin"/><Relationship Id="rId4" Type="http://schemas.openxmlformats.org/officeDocument/2006/relationships/image" Target="../media/image7.wmf"/><Relationship Id="rId9" Type="http://schemas.openxmlformats.org/officeDocument/2006/relationships/oleObject" Target="../embeddings/oleObject71.bin"/><Relationship Id="rId14" Type="http://schemas.openxmlformats.org/officeDocument/2006/relationships/image" Target="../media/image55.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image" Target="../media/image59.wmf"/><Relationship Id="rId5" Type="http://schemas.openxmlformats.org/officeDocument/2006/relationships/oleObject" Target="../embeddings/oleObject78.bin"/><Relationship Id="rId4" Type="http://schemas.openxmlformats.org/officeDocument/2006/relationships/image" Target="../media/image58.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image" Target="../media/image11.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0.bin"/><Relationship Id="rId14" Type="http://schemas.openxmlformats.org/officeDocument/2006/relationships/image" Target="../media/image12.wmf"/></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8.bin"/><Relationship Id="rId18" Type="http://schemas.openxmlformats.org/officeDocument/2006/relationships/image" Target="../media/image16.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3.wmf"/><Relationship Id="rId17" Type="http://schemas.openxmlformats.org/officeDocument/2006/relationships/oleObject" Target="../embeddings/oleObject20.bin"/><Relationship Id="rId2" Type="http://schemas.openxmlformats.org/officeDocument/2006/relationships/slideLayout" Target="../slideLayouts/slideLayout12.xml"/><Relationship Id="rId16" Type="http://schemas.openxmlformats.org/officeDocument/2006/relationships/image" Target="../media/image15.wmf"/><Relationship Id="rId20" Type="http://schemas.openxmlformats.org/officeDocument/2006/relationships/image" Target="../media/image17.wmf"/><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0.wmf"/><Relationship Id="rId19" Type="http://schemas.openxmlformats.org/officeDocument/2006/relationships/oleObject" Target="../embeddings/oleObject21.bin"/><Relationship Id="rId4" Type="http://schemas.openxmlformats.org/officeDocument/2006/relationships/image" Target="../media/image7.wmf"/><Relationship Id="rId9" Type="http://schemas.openxmlformats.org/officeDocument/2006/relationships/oleObject" Target="../embeddings/oleObject16.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23.bin"/><Relationship Id="rId4" Type="http://schemas.openxmlformats.org/officeDocument/2006/relationships/image" Target="../media/image18.wmf"/></Relationships>
</file>

<file path=ppt/slides/_rels/slide7.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9.bin"/><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22.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image" Target="../media/image8.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21.wmf"/><Relationship Id="rId4" Type="http://schemas.openxmlformats.org/officeDocument/2006/relationships/image" Target="../media/image7.wmf"/><Relationship Id="rId9" Type="http://schemas.openxmlformats.org/officeDocument/2006/relationships/oleObject" Target="../embeddings/oleObject27.bin"/><Relationship Id="rId14" Type="http://schemas.openxmlformats.org/officeDocument/2006/relationships/image" Target="../media/image23.wmf"/></Relationships>
</file>

<file path=ppt/slides/_rels/slide8.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35.bin"/><Relationship Id="rId18" Type="http://schemas.openxmlformats.org/officeDocument/2006/relationships/image" Target="../media/image29.wmf"/><Relationship Id="rId3" Type="http://schemas.openxmlformats.org/officeDocument/2006/relationships/oleObject" Target="../embeddings/oleObject30.bin"/><Relationship Id="rId7" Type="http://schemas.openxmlformats.org/officeDocument/2006/relationships/oleObject" Target="../embeddings/oleObject32.bin"/><Relationship Id="rId12" Type="http://schemas.openxmlformats.org/officeDocument/2006/relationships/image" Target="../media/image26.wmf"/><Relationship Id="rId17" Type="http://schemas.openxmlformats.org/officeDocument/2006/relationships/oleObject" Target="../embeddings/oleObject37.bin"/><Relationship Id="rId2" Type="http://schemas.openxmlformats.org/officeDocument/2006/relationships/slideLayout" Target="../slideLayouts/slideLayout12.xml"/><Relationship Id="rId16" Type="http://schemas.openxmlformats.org/officeDocument/2006/relationships/image" Target="../media/image28.wmf"/><Relationship Id="rId20" Type="http://schemas.openxmlformats.org/officeDocument/2006/relationships/image" Target="../media/image30.wmf"/><Relationship Id="rId1" Type="http://schemas.openxmlformats.org/officeDocument/2006/relationships/vmlDrawing" Target="../drawings/vmlDrawing6.vml"/><Relationship Id="rId6" Type="http://schemas.openxmlformats.org/officeDocument/2006/relationships/image" Target="../media/image8.wmf"/><Relationship Id="rId11" Type="http://schemas.openxmlformats.org/officeDocument/2006/relationships/oleObject" Target="../embeddings/oleObject34.bin"/><Relationship Id="rId5" Type="http://schemas.openxmlformats.org/officeDocument/2006/relationships/oleObject" Target="../embeddings/oleObject31.bin"/><Relationship Id="rId15" Type="http://schemas.openxmlformats.org/officeDocument/2006/relationships/oleObject" Target="../embeddings/oleObject36.bin"/><Relationship Id="rId10" Type="http://schemas.openxmlformats.org/officeDocument/2006/relationships/image" Target="../media/image25.wmf"/><Relationship Id="rId19" Type="http://schemas.openxmlformats.org/officeDocument/2006/relationships/oleObject" Target="../embeddings/oleObject38.bin"/><Relationship Id="rId4" Type="http://schemas.openxmlformats.org/officeDocument/2006/relationships/image" Target="../media/image7.wmf"/><Relationship Id="rId9" Type="http://schemas.openxmlformats.org/officeDocument/2006/relationships/oleObject" Target="../embeddings/oleObject33.bin"/><Relationship Id="rId14" Type="http://schemas.openxmlformats.org/officeDocument/2006/relationships/image" Target="../media/image2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32.wmf"/><Relationship Id="rId5" Type="http://schemas.openxmlformats.org/officeDocument/2006/relationships/oleObject" Target="../embeddings/oleObject40.bin"/><Relationship Id="rId4" Type="http://schemas.openxmlformats.org/officeDocument/2006/relationships/image" Target="../media/image3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0" y="792163"/>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algn="ctr">
              <a:spcBef>
                <a:spcPct val="50000"/>
              </a:spcBef>
            </a:pPr>
            <a:r>
              <a:rPr lang="en-US" sz="4400" b="1" u="sng" dirty="0">
                <a:solidFill>
                  <a:srgbClr val="3333FF"/>
                </a:solidFill>
              </a:rPr>
              <a:t>TIẾT </a:t>
            </a:r>
            <a:r>
              <a:rPr lang="vi-VN" sz="4400" b="1" u="sng" dirty="0" smtClean="0">
                <a:solidFill>
                  <a:srgbClr val="3333FF"/>
                </a:solidFill>
              </a:rPr>
              <a:t>1, 2</a:t>
            </a:r>
            <a:endParaRPr lang="en-US" sz="4400" b="1" u="sng" dirty="0">
              <a:solidFill>
                <a:srgbClr val="3333FF"/>
              </a:solidFill>
            </a:endParaRPr>
          </a:p>
        </p:txBody>
      </p:sp>
      <p:sp>
        <p:nvSpPr>
          <p:cNvPr id="54279" name="Text Box 7"/>
          <p:cNvSpPr txBox="1">
            <a:spLocks noChangeArrowheads="1"/>
          </p:cNvSpPr>
          <p:nvPr/>
        </p:nvSpPr>
        <p:spPr bwMode="auto">
          <a:xfrm>
            <a:off x="0" y="2268538"/>
            <a:ext cx="91440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algn="ctr">
              <a:spcBef>
                <a:spcPct val="15000"/>
              </a:spcBef>
            </a:pPr>
            <a:r>
              <a:rPr lang="vi-VN" sz="5000" b="1" dirty="0">
                <a:solidFill>
                  <a:srgbClr val="FF0000"/>
                </a:solidFill>
                <a:latin typeface="Times New Roman" pitchFamily="18" charset="0"/>
                <a:cs typeface="Times New Roman" pitchFamily="18" charset="0"/>
              </a:rPr>
              <a:t>GIẢI BÀI TOÁN BẰNG CÁCH LẬP PHƯƠNG TRÌNH</a:t>
            </a:r>
            <a:endParaRPr lang="en-US" sz="5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5239085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54279">
                                            <p:txEl>
                                              <p:pRg st="0" end="0"/>
                                            </p:txEl>
                                          </p:spTgt>
                                        </p:tgtEl>
                                        <p:attrNameLst>
                                          <p:attrName>style.visibility</p:attrName>
                                        </p:attrNameLst>
                                      </p:cBhvr>
                                      <p:to>
                                        <p:strVal val="visible"/>
                                      </p:to>
                                    </p:set>
                                    <p:anim calcmode="lin" valueType="num">
                                      <p:cBhvr>
                                        <p:cTn id="7" dur="1000" fill="hold"/>
                                        <p:tgtEl>
                                          <p:spTgt spid="542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54279">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542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542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54279">
                                            <p:txEl>
                                              <p:pRg st="0" end="0"/>
                                            </p:txEl>
                                          </p:spTgt>
                                        </p:tgtEl>
                                      </p:cBhvr>
                                    </p:animEffect>
                                  </p:childTnLst>
                                </p:cTn>
                              </p:par>
                            </p:childTnLst>
                          </p:cTn>
                        </p:par>
                        <p:par>
                          <p:cTn id="12" fill="hold" nodeType="afterGroup">
                            <p:stCondLst>
                              <p:cond delay="4200"/>
                            </p:stCondLst>
                            <p:childTnLst>
                              <p:par>
                                <p:cTn id="13" presetID="56" presetClass="entr" presetSubtype="0" fill="hold" nodeType="afterEffect">
                                  <p:stCondLst>
                                    <p:cond delay="0"/>
                                  </p:stCondLst>
                                  <p:iterate type="lt">
                                    <p:tmPct val="10000"/>
                                  </p:iterate>
                                  <p:childTnLst>
                                    <p:set>
                                      <p:cBhvr>
                                        <p:cTn id="14" dur="1" fill="hold">
                                          <p:stCondLst>
                                            <p:cond delay="0"/>
                                          </p:stCondLst>
                                        </p:cTn>
                                        <p:tgtEl>
                                          <p:spTgt spid="54279">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54279">
                                            <p:txEl>
                                              <p:pRg st="0" end="0"/>
                                            </p:txEl>
                                          </p:spTgt>
                                        </p:tgtEl>
                                        <p:attrNameLst>
                                          <p:attrName>ppt_w</p:attrName>
                                        </p:attrNameLst>
                                      </p:cBhvr>
                                    </p:anim>
                                    <p:anim by="(#ppt_w*0.50)" calcmode="lin" valueType="num">
                                      <p:cBhvr>
                                        <p:cTn id="16" dur="500" decel="50000" autoRev="1" fill="hold">
                                          <p:stCondLst>
                                            <p:cond delay="0"/>
                                          </p:stCondLst>
                                        </p:cTn>
                                        <p:tgtEl>
                                          <p:spTgt spid="54279">
                                            <p:txEl>
                                              <p:pRg st="0" end="0"/>
                                            </p:txEl>
                                          </p:spTgt>
                                        </p:tgtEl>
                                        <p:attrNameLst>
                                          <p:attrName>ppt_x</p:attrName>
                                        </p:attrNameLst>
                                      </p:cBhvr>
                                    </p:anim>
                                    <p:anim from="(-#ppt_h/2)" to="(#ppt_y)" calcmode="lin" valueType="num">
                                      <p:cBhvr>
                                        <p:cTn id="17" dur="1000" fill="hold">
                                          <p:stCondLst>
                                            <p:cond delay="0"/>
                                          </p:stCondLst>
                                        </p:cTn>
                                        <p:tgtEl>
                                          <p:spTgt spid="54279">
                                            <p:txEl>
                                              <p:pRg st="0" end="0"/>
                                            </p:txEl>
                                          </p:spTgt>
                                        </p:tgtEl>
                                        <p:attrNameLst>
                                          <p:attrName>ppt_y</p:attrName>
                                        </p:attrNameLst>
                                      </p:cBhvr>
                                    </p:anim>
                                    <p:animRot by="21600000">
                                      <p:cBhvr>
                                        <p:cTn id="18" dur="1000" fill="hold">
                                          <p:stCondLst>
                                            <p:cond delay="0"/>
                                          </p:stCondLst>
                                        </p:cTn>
                                        <p:tgtEl>
                                          <p:spTgt spid="5427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530225" y="0"/>
            <a:ext cx="8153400" cy="1828800"/>
          </a:xfrm>
        </p:spPr>
        <p:txBody>
          <a:bodyPr>
            <a:normAutofit/>
          </a:bodyPr>
          <a:lstStyle/>
          <a:p>
            <a:pPr marL="0" indent="0">
              <a:buNone/>
            </a:pPr>
            <a:r>
              <a:rPr lang="vi-VN" sz="2800" b="1" dirty="0">
                <a:solidFill>
                  <a:srgbClr val="FF0000"/>
                </a:solidFill>
                <a:latin typeface="+mj-lt"/>
              </a:rPr>
              <a:t>Bài 3.</a:t>
            </a:r>
            <a:r>
              <a:rPr lang="vi-VN" sz="2800" dirty="0">
                <a:solidFill>
                  <a:srgbClr val="FF0000"/>
                </a:solidFill>
                <a:latin typeface="+mj-lt"/>
              </a:rPr>
              <a:t> </a:t>
            </a:r>
            <a:r>
              <a:rPr lang="nl-NL" sz="2800" dirty="0">
                <a:solidFill>
                  <a:srgbClr val="FF0000"/>
                </a:solidFill>
                <a:latin typeface="Times New Roman" pitchFamily="18" charset="0"/>
                <a:cs typeface="Times New Roman" pitchFamily="18" charset="0"/>
              </a:rPr>
              <a:t>Một người đi xe máy từ A đến B với vận tốc 35 km/ h . Đến B người đó làm việc trong 2 </a:t>
            </a:r>
            <a:r>
              <a:rPr lang="nl-NL" sz="2800" dirty="0" smtClean="0">
                <a:solidFill>
                  <a:srgbClr val="FF0000"/>
                </a:solidFill>
                <a:latin typeface="Times New Roman" pitchFamily="18" charset="0"/>
                <a:cs typeface="Times New Roman" pitchFamily="18" charset="0"/>
              </a:rPr>
              <a:t>giờ </a:t>
            </a:r>
            <a:r>
              <a:rPr lang="nl-NL" sz="2800" dirty="0">
                <a:solidFill>
                  <a:srgbClr val="FF0000"/>
                </a:solidFill>
                <a:latin typeface="Times New Roman" pitchFamily="18" charset="0"/>
                <a:cs typeface="Times New Roman" pitchFamily="18" charset="0"/>
              </a:rPr>
              <a:t>rồi quay trở về A với vận tốc 28 km/ h . Biết thời gian tổng cộng hết  6h30</a:t>
            </a:r>
            <a:r>
              <a:rPr lang="nl-NL" sz="2800" baseline="30000" dirty="0">
                <a:solidFill>
                  <a:srgbClr val="FF0000"/>
                </a:solidFill>
                <a:latin typeface="Times New Roman" pitchFamily="18" charset="0"/>
                <a:cs typeface="Times New Roman" pitchFamily="18" charset="0"/>
              </a:rPr>
              <a:t>’</a:t>
            </a:r>
            <a:r>
              <a:rPr lang="nl-NL" sz="2800" dirty="0">
                <a:solidFill>
                  <a:srgbClr val="FF0000"/>
                </a:solidFill>
                <a:latin typeface="Times New Roman" pitchFamily="18" charset="0"/>
                <a:cs typeface="Times New Roman" pitchFamily="18" charset="0"/>
              </a:rPr>
              <a:t> .Tính quãng đường AB? </a:t>
            </a:r>
            <a:endParaRPr lang="en-US" sz="28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66845885"/>
              </p:ext>
            </p:extLst>
          </p:nvPr>
        </p:nvGraphicFramePr>
        <p:xfrm>
          <a:off x="457200" y="2575166"/>
          <a:ext cx="7467601" cy="3054870"/>
        </p:xfrm>
        <a:graphic>
          <a:graphicData uri="http://schemas.openxmlformats.org/drawingml/2006/table">
            <a:tbl>
              <a:tblPr/>
              <a:tblGrid>
                <a:gridCol w="1694381"/>
                <a:gridCol w="2002451"/>
                <a:gridCol w="1700543"/>
                <a:gridCol w="2070226"/>
              </a:tblGrid>
              <a:tr h="55551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92988962"/>
              </p:ext>
            </p:extLst>
          </p:nvPr>
        </p:nvGraphicFramePr>
        <p:xfrm>
          <a:off x="2824163" y="3429000"/>
          <a:ext cx="503237" cy="447675"/>
        </p:xfrm>
        <a:graphic>
          <a:graphicData uri="http://schemas.openxmlformats.org/presentationml/2006/ole">
            <mc:AlternateContent xmlns:mc="http://schemas.openxmlformats.org/markup-compatibility/2006">
              <mc:Choice xmlns:v="urn:schemas-microsoft-com:vml" Requires="v">
                <p:oleObj spid="_x0000_s10416"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2824163" y="3429000"/>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4803775" y="3352800"/>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35</a:t>
            </a:r>
            <a:endParaRPr lang="en-US" dirty="0">
              <a:latin typeface="+mj-lt"/>
            </a:endParaRPr>
          </a:p>
        </p:txBody>
      </p:sp>
      <p:sp>
        <p:nvSpPr>
          <p:cNvPr id="28" name="TextBox 27"/>
          <p:cNvSpPr txBox="1">
            <a:spLocks noChangeArrowheads="1"/>
          </p:cNvSpPr>
          <p:nvPr/>
        </p:nvSpPr>
        <p:spPr bwMode="auto">
          <a:xfrm>
            <a:off x="4689474" y="4638243"/>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28</a:t>
            </a:r>
            <a:endParaRPr lang="en-US" dirty="0">
              <a:latin typeface="+mj-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85312203"/>
              </p:ext>
            </p:extLst>
          </p:nvPr>
        </p:nvGraphicFramePr>
        <p:xfrm>
          <a:off x="2895600" y="4598161"/>
          <a:ext cx="503237" cy="447675"/>
        </p:xfrm>
        <a:graphic>
          <a:graphicData uri="http://schemas.openxmlformats.org/presentationml/2006/ole">
            <mc:AlternateContent xmlns:mc="http://schemas.openxmlformats.org/markup-compatibility/2006">
              <mc:Choice xmlns:v="urn:schemas-microsoft-com:vml" Requires="v">
                <p:oleObj spid="_x0000_s10417"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598161"/>
                        <a:ext cx="50323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2032513094"/>
              </p:ext>
            </p:extLst>
          </p:nvPr>
        </p:nvGraphicFramePr>
        <p:xfrm>
          <a:off x="6629400" y="3200400"/>
          <a:ext cx="463550" cy="981075"/>
        </p:xfrm>
        <a:graphic>
          <a:graphicData uri="http://schemas.openxmlformats.org/presentationml/2006/ole">
            <mc:AlternateContent xmlns:mc="http://schemas.openxmlformats.org/markup-compatibility/2006">
              <mc:Choice xmlns:v="urn:schemas-microsoft-com:vml" Requires="v">
                <p:oleObj spid="_x0000_s10418" name="Equation" r:id="rId7" imgW="228600" imgH="431640" progId="Equation.DSMT4">
                  <p:embed/>
                </p:oleObj>
              </mc:Choice>
              <mc:Fallback>
                <p:oleObj name="Equation" r:id="rId7" imgW="228600" imgH="431640" progId="Equation.DSMT4">
                  <p:embed/>
                  <p:pic>
                    <p:nvPicPr>
                      <p:cNvPr id="0" name=""/>
                      <p:cNvPicPr>
                        <a:picLocks noChangeAspect="1" noChangeArrowheads="1"/>
                      </p:cNvPicPr>
                      <p:nvPr/>
                    </p:nvPicPr>
                    <p:blipFill>
                      <a:blip r:embed="rId8"/>
                      <a:srcRect/>
                      <a:stretch>
                        <a:fillRect/>
                      </a:stretch>
                    </p:blipFill>
                    <p:spPr bwMode="auto">
                      <a:xfrm>
                        <a:off x="6629400" y="3200400"/>
                        <a:ext cx="463550" cy="981075"/>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527881950"/>
              </p:ext>
            </p:extLst>
          </p:nvPr>
        </p:nvGraphicFramePr>
        <p:xfrm>
          <a:off x="6565900" y="4468813"/>
          <a:ext cx="444500" cy="941387"/>
        </p:xfrm>
        <a:graphic>
          <a:graphicData uri="http://schemas.openxmlformats.org/presentationml/2006/ole">
            <mc:AlternateContent xmlns:mc="http://schemas.openxmlformats.org/markup-compatibility/2006">
              <mc:Choice xmlns:v="urn:schemas-microsoft-com:vml" Requires="v">
                <p:oleObj spid="_x0000_s10419" name="Equation" r:id="rId9" imgW="228600" imgH="431640" progId="Equation.DSMT4">
                  <p:embed/>
                </p:oleObj>
              </mc:Choice>
              <mc:Fallback>
                <p:oleObj name="Equation" r:id="rId9" imgW="228600" imgH="431640" progId="Equation.DSMT4">
                  <p:embed/>
                  <p:pic>
                    <p:nvPicPr>
                      <p:cNvPr id="0" name=""/>
                      <p:cNvPicPr>
                        <a:picLocks noChangeAspect="1" noChangeArrowheads="1"/>
                      </p:cNvPicPr>
                      <p:nvPr/>
                    </p:nvPicPr>
                    <p:blipFill>
                      <a:blip r:embed="rId10"/>
                      <a:srcRect/>
                      <a:stretch>
                        <a:fillRect/>
                      </a:stretch>
                    </p:blipFill>
                    <p:spPr bwMode="auto">
                      <a:xfrm>
                        <a:off x="6565900" y="4468813"/>
                        <a:ext cx="444500" cy="941387"/>
                      </a:xfrm>
                      <a:prstGeom prst="rect">
                        <a:avLst/>
                      </a:prstGeom>
                      <a:noFill/>
                      <a:ln>
                        <a:noFill/>
                      </a:ln>
                    </p:spPr>
                  </p:pic>
                </p:oleObj>
              </mc:Fallback>
            </mc:AlternateContent>
          </a:graphicData>
        </a:graphic>
      </p:graphicFrame>
      <p:grpSp>
        <p:nvGrpSpPr>
          <p:cNvPr id="11" name="Group 10"/>
          <p:cNvGrpSpPr/>
          <p:nvPr/>
        </p:nvGrpSpPr>
        <p:grpSpPr>
          <a:xfrm>
            <a:off x="2254539" y="1685925"/>
            <a:ext cx="5029200" cy="752475"/>
            <a:chOff x="1295400" y="1966479"/>
            <a:chExt cx="5029200" cy="752475"/>
          </a:xfrm>
        </p:grpSpPr>
        <p:sp>
          <p:nvSpPr>
            <p:cNvPr id="5" name="TextBox 4"/>
            <p:cNvSpPr txBox="1"/>
            <p:nvPr/>
          </p:nvSpPr>
          <p:spPr>
            <a:xfrm>
              <a:off x="1295400" y="2095500"/>
              <a:ext cx="5029200" cy="523220"/>
            </a:xfrm>
            <a:prstGeom prst="rect">
              <a:avLst/>
            </a:prstGeom>
            <a:noFill/>
          </p:spPr>
          <p:txBody>
            <a:bodyPr wrap="square" rtlCol="0">
              <a:spAutoFit/>
            </a:bodyPr>
            <a:lstStyle/>
            <a:p>
              <a:r>
                <a:rPr lang="vi-VN" sz="2800" dirty="0" smtClean="0">
                  <a:latin typeface="Times New Roman" pitchFamily="18" charset="0"/>
                  <a:cs typeface="Times New Roman" pitchFamily="18" charset="0"/>
                </a:rPr>
                <a:t>Đổi 6h30’ =    h</a:t>
              </a:r>
              <a:endParaRPr lang="en-US" sz="2800" dirty="0">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475104693"/>
                </p:ext>
              </p:extLst>
            </p:nvPr>
          </p:nvGraphicFramePr>
          <p:xfrm>
            <a:off x="3079461" y="1966479"/>
            <a:ext cx="334962" cy="752475"/>
          </p:xfrm>
          <a:graphic>
            <a:graphicData uri="http://schemas.openxmlformats.org/presentationml/2006/ole">
              <mc:AlternateContent xmlns:mc="http://schemas.openxmlformats.org/markup-compatibility/2006">
                <mc:Choice xmlns:v="urn:schemas-microsoft-com:vml" Requires="v">
                  <p:oleObj spid="_x0000_s10420" name="Equation" r:id="rId11" imgW="215640" imgH="431640" progId="Equation.DSMT4">
                    <p:embed/>
                  </p:oleObj>
                </mc:Choice>
                <mc:Fallback>
                  <p:oleObj name="Equation" r:id="rId11" imgW="215640" imgH="431640" progId="Equation.DSMT4">
                    <p:embed/>
                    <p:pic>
                      <p:nvPicPr>
                        <p:cNvPr id="0" name=""/>
                        <p:cNvPicPr>
                          <a:picLocks noChangeAspect="1" noChangeArrowheads="1"/>
                        </p:cNvPicPr>
                        <p:nvPr/>
                      </p:nvPicPr>
                      <p:blipFill>
                        <a:blip r:embed="rId12"/>
                        <a:srcRect/>
                        <a:stretch>
                          <a:fillRect/>
                        </a:stretch>
                      </p:blipFill>
                      <p:spPr bwMode="auto">
                        <a:xfrm>
                          <a:off x="3079461" y="1966479"/>
                          <a:ext cx="334962" cy="752475"/>
                        </a:xfrm>
                        <a:prstGeom prst="rect">
                          <a:avLst/>
                        </a:prstGeom>
                        <a:noFill/>
                        <a:ln>
                          <a:noFill/>
                        </a:ln>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3898612096"/>
              </p:ext>
            </p:extLst>
          </p:nvPr>
        </p:nvGraphicFramePr>
        <p:xfrm>
          <a:off x="1509713" y="5638800"/>
          <a:ext cx="4672012" cy="1143000"/>
        </p:xfrm>
        <a:graphic>
          <a:graphicData uri="http://schemas.openxmlformats.org/presentationml/2006/ole">
            <mc:AlternateContent xmlns:mc="http://schemas.openxmlformats.org/markup-compatibility/2006">
              <mc:Choice xmlns:v="urn:schemas-microsoft-com:vml" Requires="v">
                <p:oleObj spid="_x0000_s10421" name="Equation" r:id="rId13" imgW="1447560" imgH="431640" progId="Equation.DSMT4">
                  <p:embed/>
                </p:oleObj>
              </mc:Choice>
              <mc:Fallback>
                <p:oleObj name="Equation" r:id="rId13" imgW="1447560" imgH="431640" progId="Equation.DSMT4">
                  <p:embed/>
                  <p:pic>
                    <p:nvPicPr>
                      <p:cNvPr id="0" name=""/>
                      <p:cNvPicPr>
                        <a:picLocks noChangeAspect="1" noChangeArrowheads="1"/>
                      </p:cNvPicPr>
                      <p:nvPr/>
                    </p:nvPicPr>
                    <p:blipFill>
                      <a:blip r:embed="rId14"/>
                      <a:srcRect/>
                      <a:stretch>
                        <a:fillRect/>
                      </a:stretch>
                    </p:blipFill>
                    <p:spPr bwMode="auto">
                      <a:xfrm>
                        <a:off x="1509713" y="5638800"/>
                        <a:ext cx="4672012"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277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a:xfrm>
            <a:off x="340013" y="166255"/>
            <a:ext cx="8153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b="1" dirty="0" smtClean="0">
                <a:solidFill>
                  <a:prstClr val="black"/>
                </a:solidFill>
                <a:latin typeface="Times New Roman"/>
              </a:rPr>
              <a:t>Dạng 2. Toán năng suất:</a:t>
            </a:r>
          </a:p>
        </p:txBody>
      </p:sp>
      <p:sp>
        <p:nvSpPr>
          <p:cNvPr id="16" name="Rectangle 3"/>
          <p:cNvSpPr txBox="1">
            <a:spLocks noChangeArrowheads="1"/>
          </p:cNvSpPr>
          <p:nvPr/>
        </p:nvSpPr>
        <p:spPr>
          <a:xfrm>
            <a:off x="3062143" y="609600"/>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a:solidFill>
                  <a:prstClr val="black"/>
                </a:solidFill>
                <a:latin typeface="Times New Roman"/>
              </a:rPr>
              <a:t>N</a:t>
            </a:r>
            <a:r>
              <a:rPr lang="vi-VN" dirty="0" smtClean="0">
                <a:solidFill>
                  <a:prstClr val="black"/>
                </a:solidFill>
                <a:latin typeface="Times New Roman"/>
              </a:rPr>
              <a:t>ăng suất . Thời gian</a:t>
            </a:r>
          </a:p>
        </p:txBody>
      </p:sp>
      <p:sp>
        <p:nvSpPr>
          <p:cNvPr id="18" name="Rectangle 3"/>
          <p:cNvSpPr txBox="1">
            <a:spLocks noChangeArrowheads="1"/>
          </p:cNvSpPr>
          <p:nvPr/>
        </p:nvSpPr>
        <p:spPr>
          <a:xfrm>
            <a:off x="495300" y="609600"/>
            <a:ext cx="2819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Tổng sản phẩm =</a:t>
            </a:r>
          </a:p>
        </p:txBody>
      </p:sp>
      <p:grpSp>
        <p:nvGrpSpPr>
          <p:cNvPr id="9" name="Group 8"/>
          <p:cNvGrpSpPr/>
          <p:nvPr/>
        </p:nvGrpSpPr>
        <p:grpSpPr>
          <a:xfrm>
            <a:off x="2438400" y="1066800"/>
            <a:ext cx="4191000" cy="1073728"/>
            <a:chOff x="2438400" y="2216727"/>
            <a:chExt cx="4191000" cy="1073728"/>
          </a:xfrm>
        </p:grpSpPr>
        <p:cxnSp>
          <p:nvCxnSpPr>
            <p:cNvPr id="4" name="Straight Connector 3"/>
            <p:cNvCxnSpPr/>
            <p:nvPr/>
          </p:nvCxnSpPr>
          <p:spPr>
            <a:xfrm flipV="1">
              <a:off x="2556452" y="2743200"/>
              <a:ext cx="2053648" cy="13855"/>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3"/>
            <p:cNvSpPr txBox="1">
              <a:spLocks noChangeArrowheads="1"/>
            </p:cNvSpPr>
            <p:nvPr/>
          </p:nvSpPr>
          <p:spPr>
            <a:xfrm>
              <a:off x="2438400" y="2216727"/>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Tổng sản phẩm</a:t>
              </a:r>
            </a:p>
          </p:txBody>
        </p:sp>
        <p:sp>
          <p:nvSpPr>
            <p:cNvPr id="19" name="Rectangle 3"/>
            <p:cNvSpPr txBox="1">
              <a:spLocks noChangeArrowheads="1"/>
            </p:cNvSpPr>
            <p:nvPr/>
          </p:nvSpPr>
          <p:spPr>
            <a:xfrm>
              <a:off x="2743200" y="2757055"/>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Thời gian</a:t>
              </a:r>
            </a:p>
          </p:txBody>
        </p:sp>
      </p:grpSp>
      <p:sp>
        <p:nvSpPr>
          <p:cNvPr id="20" name="Rectangle 3"/>
          <p:cNvSpPr txBox="1">
            <a:spLocks noChangeArrowheads="1"/>
          </p:cNvSpPr>
          <p:nvPr/>
        </p:nvSpPr>
        <p:spPr>
          <a:xfrm>
            <a:off x="529936" y="1350817"/>
            <a:ext cx="19431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Năng suất =</a:t>
            </a:r>
          </a:p>
        </p:txBody>
      </p:sp>
      <p:sp>
        <p:nvSpPr>
          <p:cNvPr id="21" name="Rectangle 3"/>
          <p:cNvSpPr txBox="1">
            <a:spLocks noChangeArrowheads="1"/>
          </p:cNvSpPr>
          <p:nvPr/>
        </p:nvSpPr>
        <p:spPr>
          <a:xfrm>
            <a:off x="529936" y="2206338"/>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Thời gian = </a:t>
            </a:r>
          </a:p>
        </p:txBody>
      </p:sp>
      <p:grpSp>
        <p:nvGrpSpPr>
          <p:cNvPr id="23" name="Group 22"/>
          <p:cNvGrpSpPr/>
          <p:nvPr/>
        </p:nvGrpSpPr>
        <p:grpSpPr>
          <a:xfrm>
            <a:off x="2362200" y="1981200"/>
            <a:ext cx="4114800" cy="1073728"/>
            <a:chOff x="2438400" y="2216727"/>
            <a:chExt cx="4114800" cy="1073728"/>
          </a:xfrm>
        </p:grpSpPr>
        <p:cxnSp>
          <p:nvCxnSpPr>
            <p:cNvPr id="24" name="Straight Connector 23"/>
            <p:cNvCxnSpPr/>
            <p:nvPr/>
          </p:nvCxnSpPr>
          <p:spPr>
            <a:xfrm flipV="1">
              <a:off x="2556452" y="2743200"/>
              <a:ext cx="2053648" cy="13855"/>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3"/>
            <p:cNvSpPr txBox="1">
              <a:spLocks noChangeArrowheads="1"/>
            </p:cNvSpPr>
            <p:nvPr/>
          </p:nvSpPr>
          <p:spPr>
            <a:xfrm>
              <a:off x="2438400" y="2216727"/>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dirty="0" smtClean="0">
                  <a:solidFill>
                    <a:prstClr val="black"/>
                  </a:solidFill>
                  <a:latin typeface="Times New Roman"/>
                </a:rPr>
                <a:t>Tổng sản phẩm</a:t>
              </a:r>
            </a:p>
          </p:txBody>
        </p:sp>
        <p:sp>
          <p:nvSpPr>
            <p:cNvPr id="26" name="Rectangle 3"/>
            <p:cNvSpPr txBox="1">
              <a:spLocks noChangeArrowheads="1"/>
            </p:cNvSpPr>
            <p:nvPr/>
          </p:nvSpPr>
          <p:spPr>
            <a:xfrm>
              <a:off x="2667000" y="2757055"/>
              <a:ext cx="38862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None/>
              </a:pPr>
              <a:r>
                <a:rPr lang="vi-VN" dirty="0">
                  <a:solidFill>
                    <a:prstClr val="black"/>
                  </a:solidFill>
                  <a:latin typeface="Times New Roman"/>
                </a:rPr>
                <a:t>Năng suất</a:t>
              </a:r>
              <a:endParaRPr lang="vi-VN" dirty="0" smtClean="0">
                <a:solidFill>
                  <a:prstClr val="black"/>
                </a:solidFill>
                <a:latin typeface="Times New Roman"/>
              </a:endParaRPr>
            </a:p>
          </p:txBody>
        </p:sp>
      </p:grpSp>
      <p:sp>
        <p:nvSpPr>
          <p:cNvPr id="15" name="Rectangle 3"/>
          <p:cNvSpPr txBox="1">
            <a:spLocks noChangeArrowheads="1"/>
          </p:cNvSpPr>
          <p:nvPr/>
        </p:nvSpPr>
        <p:spPr>
          <a:xfrm>
            <a:off x="228600" y="2895600"/>
            <a:ext cx="8153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sz="2600" dirty="0" smtClean="0">
                <a:latin typeface="+mj-lt"/>
              </a:rPr>
              <a:t>Ta lập bảng phân tích sau:</a:t>
            </a:r>
          </a:p>
        </p:txBody>
      </p:sp>
      <p:graphicFrame>
        <p:nvGraphicFramePr>
          <p:cNvPr id="22" name="Table 21"/>
          <p:cNvGraphicFramePr>
            <a:graphicFrameLocks noGrp="1"/>
          </p:cNvGraphicFramePr>
          <p:nvPr>
            <p:extLst>
              <p:ext uri="{D42A27DB-BD31-4B8C-83A1-F6EECF244321}">
                <p14:modId xmlns:p14="http://schemas.microsoft.com/office/powerpoint/2010/main" val="36703413"/>
              </p:ext>
            </p:extLst>
          </p:nvPr>
        </p:nvGraphicFramePr>
        <p:xfrm>
          <a:off x="529936" y="3352800"/>
          <a:ext cx="6975186" cy="3230880"/>
        </p:xfrm>
        <a:graphic>
          <a:graphicData uri="http://schemas.openxmlformats.org/drawingml/2006/table">
            <a:tbl>
              <a:tblPr/>
              <a:tblGrid>
                <a:gridCol w="1582653"/>
                <a:gridCol w="1870409"/>
                <a:gridCol w="1588409"/>
                <a:gridCol w="1933715"/>
              </a:tblGrid>
              <a:tr h="650902">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Tổng SP (SP)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Năng suất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SP</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Thời gian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95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Kế hoạch</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958">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Thực tế</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177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6" grpId="0" build="p"/>
      <p:bldP spid="18" grpId="0" build="p"/>
      <p:bldP spid="20" grpId="0" build="p"/>
      <p:bldP spid="21" grpId="0" build="p"/>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381000" y="114300"/>
            <a:ext cx="8153400" cy="1828800"/>
          </a:xfrm>
        </p:spPr>
        <p:txBody>
          <a:bodyPr>
            <a:normAutofit/>
          </a:bodyPr>
          <a:lstStyle/>
          <a:p>
            <a:pPr marL="0" indent="0">
              <a:buNone/>
            </a:pPr>
            <a:r>
              <a:rPr lang="vi-VN" sz="2800" b="1" dirty="0">
                <a:solidFill>
                  <a:srgbClr val="FF0000"/>
                </a:solidFill>
                <a:latin typeface="+mj-lt"/>
              </a:rPr>
              <a:t>Bài </a:t>
            </a:r>
            <a:r>
              <a:rPr lang="vi-VN" sz="2800" b="1" dirty="0" smtClean="0">
                <a:solidFill>
                  <a:srgbClr val="FF0000"/>
                </a:solidFill>
                <a:latin typeface="+mj-lt"/>
              </a:rPr>
              <a:t>1</a:t>
            </a:r>
            <a:r>
              <a:rPr lang="vi-VN" sz="2800" dirty="0" smtClean="0">
                <a:solidFill>
                  <a:srgbClr val="FF0000"/>
                </a:solidFill>
                <a:latin typeface="+mj-lt"/>
              </a:rPr>
              <a:t>. </a:t>
            </a:r>
            <a:r>
              <a:rPr lang="vi-VN" sz="2800" dirty="0">
                <a:solidFill>
                  <a:srgbClr val="FF0000"/>
                </a:solidFill>
                <a:latin typeface="+mj-lt"/>
              </a:rPr>
              <a:t>Một xưởng dệt theo kế hoạch mỗi ngày phải dệt 30 cái áo. Khi thực hiện xưởng đã dệt mỗi ngày được 40 cái áo nên đã hoàn thành trước thời hạn 3ngày. Tính số áo xưởng phải dệt theo kế hoạch</a:t>
            </a:r>
            <a:r>
              <a:rPr lang="vi-VN" sz="2800" dirty="0" smtClean="0">
                <a:solidFill>
                  <a:srgbClr val="FF0000"/>
                </a:solidFill>
                <a:latin typeface="+mj-lt"/>
              </a:rPr>
              <a:t>.</a:t>
            </a:r>
            <a:endParaRPr lang="en-US" sz="2800" dirty="0">
              <a:solidFill>
                <a:srgbClr val="FF0000"/>
              </a:solidFill>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822356165"/>
              </p:ext>
            </p:extLst>
          </p:nvPr>
        </p:nvGraphicFramePr>
        <p:xfrm>
          <a:off x="457200" y="2133600"/>
          <a:ext cx="7467601" cy="3230880"/>
        </p:xfrm>
        <a:graphic>
          <a:graphicData uri="http://schemas.openxmlformats.org/drawingml/2006/table">
            <a:tbl>
              <a:tblPr/>
              <a:tblGrid>
                <a:gridCol w="1694381"/>
                <a:gridCol w="2002451"/>
                <a:gridCol w="1700543"/>
                <a:gridCol w="2070226"/>
              </a:tblGrid>
              <a:tr h="55551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Tổng SP (SP)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Năng suất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SP</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Thời gian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Kế hoạch</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Thực tế</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23601886"/>
              </p:ext>
            </p:extLst>
          </p:nvPr>
        </p:nvGraphicFramePr>
        <p:xfrm>
          <a:off x="2824163" y="3286125"/>
          <a:ext cx="503237" cy="447675"/>
        </p:xfrm>
        <a:graphic>
          <a:graphicData uri="http://schemas.openxmlformats.org/presentationml/2006/ole">
            <mc:AlternateContent xmlns:mc="http://schemas.openxmlformats.org/markup-compatibility/2006">
              <mc:Choice xmlns:v="urn:schemas-microsoft-com:vml" Requires="v">
                <p:oleObj spid="_x0000_s11406"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2824163" y="3286125"/>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4530725" y="31490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30</a:t>
            </a:r>
            <a:endParaRPr lang="en-US" dirty="0">
              <a:latin typeface="+mj-lt"/>
            </a:endParaRPr>
          </a:p>
        </p:txBody>
      </p:sp>
      <p:sp>
        <p:nvSpPr>
          <p:cNvPr id="28" name="TextBox 27"/>
          <p:cNvSpPr txBox="1">
            <a:spLocks noChangeArrowheads="1"/>
          </p:cNvSpPr>
          <p:nvPr/>
        </p:nvSpPr>
        <p:spPr bwMode="auto">
          <a:xfrm>
            <a:off x="4689474" y="4445000"/>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263258092"/>
              </p:ext>
            </p:extLst>
          </p:nvPr>
        </p:nvGraphicFramePr>
        <p:xfrm>
          <a:off x="2895600" y="4505325"/>
          <a:ext cx="503237" cy="447675"/>
        </p:xfrm>
        <a:graphic>
          <a:graphicData uri="http://schemas.openxmlformats.org/presentationml/2006/ole">
            <mc:AlternateContent xmlns:mc="http://schemas.openxmlformats.org/markup-compatibility/2006">
              <mc:Choice xmlns:v="urn:schemas-microsoft-com:vml" Requires="v">
                <p:oleObj spid="_x0000_s11407"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505325"/>
                        <a:ext cx="50323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522971068"/>
              </p:ext>
            </p:extLst>
          </p:nvPr>
        </p:nvGraphicFramePr>
        <p:xfrm>
          <a:off x="6629400" y="2950865"/>
          <a:ext cx="464661" cy="981094"/>
        </p:xfrm>
        <a:graphic>
          <a:graphicData uri="http://schemas.openxmlformats.org/presentationml/2006/ole">
            <mc:AlternateContent xmlns:mc="http://schemas.openxmlformats.org/markup-compatibility/2006">
              <mc:Choice xmlns:v="urn:schemas-microsoft-com:vml" Requires="v">
                <p:oleObj spid="_x0000_s11408" name="Equation" r:id="rId7" imgW="228600" imgH="431640" progId="Equation.DSMT4">
                  <p:embed/>
                </p:oleObj>
              </mc:Choice>
              <mc:Fallback>
                <p:oleObj name="Equation" r:id="rId7" imgW="228600" imgH="431640" progId="Equation.DSMT4">
                  <p:embed/>
                  <p:pic>
                    <p:nvPicPr>
                      <p:cNvPr id="0" name=""/>
                      <p:cNvPicPr>
                        <a:picLocks noChangeAspect="1" noChangeArrowheads="1"/>
                      </p:cNvPicPr>
                      <p:nvPr/>
                    </p:nvPicPr>
                    <p:blipFill>
                      <a:blip r:embed="rId8"/>
                      <a:srcRect/>
                      <a:stretch>
                        <a:fillRect/>
                      </a:stretch>
                    </p:blipFill>
                    <p:spPr bwMode="auto">
                      <a:xfrm>
                        <a:off x="6629400" y="2950865"/>
                        <a:ext cx="464661" cy="981094"/>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230694183"/>
              </p:ext>
            </p:extLst>
          </p:nvPr>
        </p:nvGraphicFramePr>
        <p:xfrm>
          <a:off x="6553200" y="4191000"/>
          <a:ext cx="470024" cy="941388"/>
        </p:xfrm>
        <a:graphic>
          <a:graphicData uri="http://schemas.openxmlformats.org/presentationml/2006/ole">
            <mc:AlternateContent xmlns:mc="http://schemas.openxmlformats.org/markup-compatibility/2006">
              <mc:Choice xmlns:v="urn:schemas-microsoft-com:vml" Requires="v">
                <p:oleObj spid="_x0000_s11409" name="Equation" r:id="rId9" imgW="241200" imgH="431640" progId="Equation.DSMT4">
                  <p:embed/>
                </p:oleObj>
              </mc:Choice>
              <mc:Fallback>
                <p:oleObj name="Equation" r:id="rId9" imgW="241200" imgH="431640" progId="Equation.DSMT4">
                  <p:embed/>
                  <p:pic>
                    <p:nvPicPr>
                      <p:cNvPr id="0" name=""/>
                      <p:cNvPicPr>
                        <a:picLocks noChangeAspect="1" noChangeArrowheads="1"/>
                      </p:cNvPicPr>
                      <p:nvPr/>
                    </p:nvPicPr>
                    <p:blipFill>
                      <a:blip r:embed="rId10"/>
                      <a:srcRect/>
                      <a:stretch>
                        <a:fillRect/>
                      </a:stretch>
                    </p:blipFill>
                    <p:spPr bwMode="auto">
                      <a:xfrm>
                        <a:off x="6553200" y="4191000"/>
                        <a:ext cx="470024" cy="9413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54114749"/>
              </p:ext>
            </p:extLst>
          </p:nvPr>
        </p:nvGraphicFramePr>
        <p:xfrm>
          <a:off x="2043113" y="5257800"/>
          <a:ext cx="3605212" cy="1143000"/>
        </p:xfrm>
        <a:graphic>
          <a:graphicData uri="http://schemas.openxmlformats.org/presentationml/2006/ole">
            <mc:AlternateContent xmlns:mc="http://schemas.openxmlformats.org/markup-compatibility/2006">
              <mc:Choice xmlns:v="urn:schemas-microsoft-com:vml" Requires="v">
                <p:oleObj spid="_x0000_s11410" name="Equation" r:id="rId11" imgW="1117440" imgH="431640" progId="Equation.DSMT4">
                  <p:embed/>
                </p:oleObj>
              </mc:Choice>
              <mc:Fallback>
                <p:oleObj name="Equation" r:id="rId11" imgW="1117440" imgH="431640" progId="Equation.DSMT4">
                  <p:embed/>
                  <p:pic>
                    <p:nvPicPr>
                      <p:cNvPr id="0" name=""/>
                      <p:cNvPicPr>
                        <a:picLocks noChangeAspect="1" noChangeArrowheads="1"/>
                      </p:cNvPicPr>
                      <p:nvPr/>
                    </p:nvPicPr>
                    <p:blipFill>
                      <a:blip r:embed="rId12"/>
                      <a:srcRect/>
                      <a:stretch>
                        <a:fillRect/>
                      </a:stretch>
                    </p:blipFill>
                    <p:spPr bwMode="auto">
                      <a:xfrm>
                        <a:off x="2043113" y="5257800"/>
                        <a:ext cx="3605212"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90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77358725"/>
              </p:ext>
            </p:extLst>
          </p:nvPr>
        </p:nvGraphicFramePr>
        <p:xfrm>
          <a:off x="457200" y="0"/>
          <a:ext cx="4343400" cy="2565400"/>
        </p:xfrm>
        <a:graphic>
          <a:graphicData uri="http://schemas.openxmlformats.org/drawingml/2006/table">
            <a:tbl>
              <a:tblPr/>
              <a:tblGrid>
                <a:gridCol w="990600"/>
                <a:gridCol w="1219200"/>
                <a:gridCol w="1219200"/>
                <a:gridCol w="914400"/>
              </a:tblGrid>
              <a:tr h="48616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Tổng SP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Kế hoạch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Thực tế</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34503308"/>
              </p:ext>
            </p:extLst>
          </p:nvPr>
        </p:nvGraphicFramePr>
        <p:xfrm>
          <a:off x="1828800" y="695325"/>
          <a:ext cx="503237" cy="447675"/>
        </p:xfrm>
        <a:graphic>
          <a:graphicData uri="http://schemas.openxmlformats.org/presentationml/2006/ole">
            <mc:AlternateContent xmlns:mc="http://schemas.openxmlformats.org/markup-compatibility/2006">
              <mc:Choice xmlns:v="urn:schemas-microsoft-com:vml" Requires="v">
                <p:oleObj spid="_x0000_s12528"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1828800" y="695325"/>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2895600" y="6344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30</a:t>
            </a:r>
            <a:endParaRPr lang="en-US" dirty="0">
              <a:latin typeface="+mj-lt"/>
            </a:endParaRPr>
          </a:p>
        </p:txBody>
      </p:sp>
      <p:sp>
        <p:nvSpPr>
          <p:cNvPr id="8" name="TextBox 7"/>
          <p:cNvSpPr txBox="1">
            <a:spLocks noChangeArrowheads="1"/>
          </p:cNvSpPr>
          <p:nvPr/>
        </p:nvSpPr>
        <p:spPr bwMode="auto">
          <a:xfrm>
            <a:off x="2895600" y="1651575"/>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589527280"/>
              </p:ext>
            </p:extLst>
          </p:nvPr>
        </p:nvGraphicFramePr>
        <p:xfrm>
          <a:off x="1752600" y="1732202"/>
          <a:ext cx="503237" cy="447675"/>
        </p:xfrm>
        <a:graphic>
          <a:graphicData uri="http://schemas.openxmlformats.org/presentationml/2006/ole">
            <mc:AlternateContent xmlns:mc="http://schemas.openxmlformats.org/markup-compatibility/2006">
              <mc:Choice xmlns:v="urn:schemas-microsoft-com:vml" Requires="v">
                <p:oleObj spid="_x0000_s12529"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732202"/>
                        <a:ext cx="503237" cy="447675"/>
                      </a:xfrm>
                      <a:prstGeom prst="rect">
                        <a:avLst/>
                      </a:prstGeom>
                      <a:noFill/>
                      <a:ln>
                        <a:noFill/>
                      </a:ln>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2886601636"/>
              </p:ext>
            </p:extLst>
          </p:nvPr>
        </p:nvGraphicFramePr>
        <p:xfrm>
          <a:off x="4079875" y="515197"/>
          <a:ext cx="464661" cy="981094"/>
        </p:xfrm>
        <a:graphic>
          <a:graphicData uri="http://schemas.openxmlformats.org/presentationml/2006/ole">
            <mc:AlternateContent xmlns:mc="http://schemas.openxmlformats.org/markup-compatibility/2006">
              <mc:Choice xmlns:v="urn:schemas-microsoft-com:vml" Requires="v">
                <p:oleObj spid="_x0000_s12530" name="Equation" r:id="rId7" imgW="228600" imgH="431640" progId="Equation.DSMT4">
                  <p:embed/>
                </p:oleObj>
              </mc:Choice>
              <mc:Fallback>
                <p:oleObj name="Equation" r:id="rId7" imgW="228600" imgH="431640" progId="Equation.DSMT4">
                  <p:embed/>
                  <p:pic>
                    <p:nvPicPr>
                      <p:cNvPr id="0" name=""/>
                      <p:cNvPicPr>
                        <a:picLocks noChangeAspect="1" noChangeArrowheads="1"/>
                      </p:cNvPicPr>
                      <p:nvPr/>
                    </p:nvPicPr>
                    <p:blipFill>
                      <a:blip r:embed="rId8"/>
                      <a:srcRect/>
                      <a:stretch>
                        <a:fillRect/>
                      </a:stretch>
                    </p:blipFill>
                    <p:spPr bwMode="auto">
                      <a:xfrm>
                        <a:off x="4079875" y="515197"/>
                        <a:ext cx="464661" cy="981094"/>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46470923"/>
              </p:ext>
            </p:extLst>
          </p:nvPr>
        </p:nvGraphicFramePr>
        <p:xfrm>
          <a:off x="4079875" y="1472981"/>
          <a:ext cx="470024" cy="941388"/>
        </p:xfrm>
        <a:graphic>
          <a:graphicData uri="http://schemas.openxmlformats.org/presentationml/2006/ole">
            <mc:AlternateContent xmlns:mc="http://schemas.openxmlformats.org/markup-compatibility/2006">
              <mc:Choice xmlns:v="urn:schemas-microsoft-com:vml" Requires="v">
                <p:oleObj spid="_x0000_s12531" name="Equation" r:id="rId9" imgW="241200" imgH="431640" progId="Equation.DSMT4">
                  <p:embed/>
                </p:oleObj>
              </mc:Choice>
              <mc:Fallback>
                <p:oleObj name="Equation" r:id="rId9" imgW="241200" imgH="431640" progId="Equation.DSMT4">
                  <p:embed/>
                  <p:pic>
                    <p:nvPicPr>
                      <p:cNvPr id="0" name=""/>
                      <p:cNvPicPr>
                        <a:picLocks noChangeAspect="1" noChangeArrowheads="1"/>
                      </p:cNvPicPr>
                      <p:nvPr/>
                    </p:nvPicPr>
                    <p:blipFill>
                      <a:blip r:embed="rId10"/>
                      <a:srcRect/>
                      <a:stretch>
                        <a:fillRect/>
                      </a:stretch>
                    </p:blipFill>
                    <p:spPr bwMode="auto">
                      <a:xfrm>
                        <a:off x="4079875" y="1472981"/>
                        <a:ext cx="470024" cy="941388"/>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369041739"/>
              </p:ext>
            </p:extLst>
          </p:nvPr>
        </p:nvGraphicFramePr>
        <p:xfrm>
          <a:off x="5013325" y="584200"/>
          <a:ext cx="3606800" cy="1143000"/>
        </p:xfrm>
        <a:graphic>
          <a:graphicData uri="http://schemas.openxmlformats.org/presentationml/2006/ole">
            <mc:AlternateContent xmlns:mc="http://schemas.openxmlformats.org/markup-compatibility/2006">
              <mc:Choice xmlns:v="urn:schemas-microsoft-com:vml" Requires="v">
                <p:oleObj spid="_x0000_s12532" name="Equation" r:id="rId11" imgW="1117440" imgH="431640" progId="Equation.DSMT4">
                  <p:embed/>
                </p:oleObj>
              </mc:Choice>
              <mc:Fallback>
                <p:oleObj name="Equation" r:id="rId11" imgW="1117440" imgH="431640" progId="Equation.DSMT4">
                  <p:embed/>
                  <p:pic>
                    <p:nvPicPr>
                      <p:cNvPr id="0" name=""/>
                      <p:cNvPicPr>
                        <a:picLocks noChangeAspect="1" noChangeArrowheads="1"/>
                      </p:cNvPicPr>
                      <p:nvPr/>
                    </p:nvPicPr>
                    <p:blipFill>
                      <a:blip r:embed="rId12"/>
                      <a:srcRect/>
                      <a:stretch>
                        <a:fillRect/>
                      </a:stretch>
                    </p:blipFill>
                    <p:spPr bwMode="auto">
                      <a:xfrm>
                        <a:off x="5013325" y="584200"/>
                        <a:ext cx="3606800" cy="1143000"/>
                      </a:xfrm>
                      <a:prstGeom prst="rect">
                        <a:avLst/>
                      </a:prstGeom>
                      <a:noFill/>
                      <a:ln>
                        <a:noFill/>
                      </a:ln>
                    </p:spPr>
                  </p:pic>
                </p:oleObj>
              </mc:Fallback>
            </mc:AlternateContent>
          </a:graphicData>
        </a:graphic>
      </p:graphicFrame>
      <p:grpSp>
        <p:nvGrpSpPr>
          <p:cNvPr id="18" name="Group 17"/>
          <p:cNvGrpSpPr/>
          <p:nvPr/>
        </p:nvGrpSpPr>
        <p:grpSpPr>
          <a:xfrm>
            <a:off x="457200" y="3108719"/>
            <a:ext cx="8686800" cy="1006443"/>
            <a:chOff x="457200" y="3410405"/>
            <a:chExt cx="8686800" cy="1006443"/>
          </a:xfrm>
        </p:grpSpPr>
        <p:sp>
          <p:nvSpPr>
            <p:cNvPr id="15" name="Rectangle 14"/>
            <p:cNvSpPr/>
            <p:nvPr/>
          </p:nvSpPr>
          <p:spPr>
            <a:xfrm>
              <a:off x="457200" y="3410405"/>
              <a:ext cx="8686800" cy="830997"/>
            </a:xfrm>
            <a:prstGeom prst="rect">
              <a:avLst/>
            </a:prstGeom>
          </p:spPr>
          <p:txBody>
            <a:bodyPr wrap="square">
              <a:spAutoFit/>
            </a:bodyPr>
            <a:lstStyle/>
            <a:p>
              <a:r>
                <a:rPr lang="vi-VN" sz="2400" dirty="0" smtClean="0">
                  <a:latin typeface="Times New Roman" pitchFamily="18" charset="0"/>
                  <a:cs typeface="Times New Roman" pitchFamily="18" charset="0"/>
                </a:rPr>
                <a:t>Theo kế hoạch, mỗi ngày xưởng đó dệt được 30 cái áo nên thời gian hoàn thành là       (ngày)</a:t>
              </a:r>
            </a:p>
          </p:txBody>
        </p:sp>
        <p:graphicFrame>
          <p:nvGraphicFramePr>
            <p:cNvPr id="17" name="Object 16"/>
            <p:cNvGraphicFramePr>
              <a:graphicFrameLocks noChangeAspect="1"/>
            </p:cNvGraphicFramePr>
            <p:nvPr>
              <p:extLst>
                <p:ext uri="{D42A27DB-BD31-4B8C-83A1-F6EECF244321}">
                  <p14:modId xmlns:p14="http://schemas.microsoft.com/office/powerpoint/2010/main" val="2682918572"/>
                </p:ext>
              </p:extLst>
            </p:nvPr>
          </p:nvGraphicFramePr>
          <p:xfrm>
            <a:off x="2343309" y="3683045"/>
            <a:ext cx="347904" cy="733803"/>
          </p:xfrm>
          <a:graphic>
            <a:graphicData uri="http://schemas.openxmlformats.org/presentationml/2006/ole">
              <mc:AlternateContent xmlns:mc="http://schemas.openxmlformats.org/markup-compatibility/2006">
                <mc:Choice xmlns:v="urn:schemas-microsoft-com:vml" Requires="v">
                  <p:oleObj spid="_x0000_s12533" name="Equation" r:id="rId13" imgW="228600" imgH="431640" progId="Equation.DSMT4">
                    <p:embed/>
                  </p:oleObj>
                </mc:Choice>
                <mc:Fallback>
                  <p:oleObj name="Equation" r:id="rId13" imgW="228600" imgH="431640" progId="Equation.DSMT4">
                    <p:embed/>
                    <p:pic>
                      <p:nvPicPr>
                        <p:cNvPr id="0" name=""/>
                        <p:cNvPicPr>
                          <a:picLocks noChangeAspect="1" noChangeArrowheads="1"/>
                        </p:cNvPicPr>
                        <p:nvPr/>
                      </p:nvPicPr>
                      <p:blipFill>
                        <a:blip r:embed="rId14"/>
                        <a:srcRect/>
                        <a:stretch>
                          <a:fillRect/>
                        </a:stretch>
                      </p:blipFill>
                      <p:spPr bwMode="auto">
                        <a:xfrm>
                          <a:off x="2343309" y="3683045"/>
                          <a:ext cx="347904" cy="733803"/>
                        </a:xfrm>
                        <a:prstGeom prst="rect">
                          <a:avLst/>
                        </a:prstGeom>
                        <a:noFill/>
                        <a:ln>
                          <a:noFill/>
                        </a:ln>
                      </p:spPr>
                    </p:pic>
                  </p:oleObj>
                </mc:Fallback>
              </mc:AlternateContent>
            </a:graphicData>
          </a:graphic>
        </p:graphicFrame>
      </p:grpSp>
      <p:sp>
        <p:nvSpPr>
          <p:cNvPr id="13" name="TextBox 12"/>
          <p:cNvSpPr txBox="1"/>
          <p:nvPr/>
        </p:nvSpPr>
        <p:spPr>
          <a:xfrm>
            <a:off x="377536" y="5181600"/>
            <a:ext cx="8458200" cy="1200329"/>
          </a:xfrm>
          <a:prstGeom prst="rect">
            <a:avLst/>
          </a:prstGeom>
          <a:noFill/>
        </p:spPr>
        <p:txBody>
          <a:bodyPr wrap="square" rtlCol="0">
            <a:spAutoFit/>
          </a:bodyPr>
          <a:lstStyle/>
          <a:p>
            <a:r>
              <a:rPr lang="vi-VN" sz="2400" dirty="0" smtClean="0">
                <a:latin typeface="Times New Roman" pitchFamily="18" charset="0"/>
                <a:cs typeface="Times New Roman" pitchFamily="18" charset="0"/>
              </a:rPr>
              <a:t>Theo đề bài: xưởng đó hoàn thành trước kế hoạch 3 ngày nên ta có phương trình:</a:t>
            </a:r>
          </a:p>
          <a:p>
            <a:endParaRPr lang="en-US" sz="2400" dirty="0">
              <a:latin typeface="Times New Roman" pitchFamily="18" charset="0"/>
              <a:cs typeface="Times New Roman" pitchFamily="18" charset="0"/>
            </a:endParaRPr>
          </a:p>
        </p:txBody>
      </p:sp>
      <p:graphicFrame>
        <p:nvGraphicFramePr>
          <p:cNvPr id="23" name="Object 22"/>
          <p:cNvGraphicFramePr>
            <a:graphicFrameLocks noChangeAspect="1"/>
          </p:cNvGraphicFramePr>
          <p:nvPr>
            <p:extLst>
              <p:ext uri="{D42A27DB-BD31-4B8C-83A1-F6EECF244321}">
                <p14:modId xmlns:p14="http://schemas.microsoft.com/office/powerpoint/2010/main" val="2836589682"/>
              </p:ext>
            </p:extLst>
          </p:nvPr>
        </p:nvGraphicFramePr>
        <p:xfrm>
          <a:off x="2768600" y="5410200"/>
          <a:ext cx="2622550" cy="1143000"/>
        </p:xfrm>
        <a:graphic>
          <a:graphicData uri="http://schemas.openxmlformats.org/presentationml/2006/ole">
            <mc:AlternateContent xmlns:mc="http://schemas.openxmlformats.org/markup-compatibility/2006">
              <mc:Choice xmlns:v="urn:schemas-microsoft-com:vml" Requires="v">
                <p:oleObj spid="_x0000_s12534" name="Equation" r:id="rId15" imgW="812520" imgH="431640" progId="Equation.DSMT4">
                  <p:embed/>
                </p:oleObj>
              </mc:Choice>
              <mc:Fallback>
                <p:oleObj name="Equation" r:id="rId15" imgW="812520" imgH="431640" progId="Equation.DSMT4">
                  <p:embed/>
                  <p:pic>
                    <p:nvPicPr>
                      <p:cNvPr id="0" name=""/>
                      <p:cNvPicPr>
                        <a:picLocks noChangeAspect="1" noChangeArrowheads="1"/>
                      </p:cNvPicPr>
                      <p:nvPr/>
                    </p:nvPicPr>
                    <p:blipFill>
                      <a:blip r:embed="rId16"/>
                      <a:srcRect/>
                      <a:stretch>
                        <a:fillRect/>
                      </a:stretch>
                    </p:blipFill>
                    <p:spPr bwMode="auto">
                      <a:xfrm>
                        <a:off x="2768600" y="5410200"/>
                        <a:ext cx="2622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 name="Group 2"/>
          <p:cNvGrpSpPr/>
          <p:nvPr/>
        </p:nvGrpSpPr>
        <p:grpSpPr>
          <a:xfrm>
            <a:off x="457200" y="2647744"/>
            <a:ext cx="8229600" cy="480921"/>
            <a:chOff x="457200" y="2647744"/>
            <a:chExt cx="8229600" cy="480921"/>
          </a:xfrm>
        </p:grpSpPr>
        <p:sp>
          <p:nvSpPr>
            <p:cNvPr id="14" name="Rectangle 13"/>
            <p:cNvSpPr/>
            <p:nvPr/>
          </p:nvSpPr>
          <p:spPr>
            <a:xfrm>
              <a:off x="457200" y="2667000"/>
              <a:ext cx="8229600" cy="461665"/>
            </a:xfrm>
            <a:prstGeom prst="rect">
              <a:avLst/>
            </a:prstGeom>
          </p:spPr>
          <p:txBody>
            <a:bodyPr wrap="square">
              <a:spAutoFit/>
            </a:bodyPr>
            <a:lstStyle/>
            <a:p>
              <a:r>
                <a:rPr lang="vi-VN" sz="2400" dirty="0" smtClean="0">
                  <a:latin typeface="Times New Roman" pitchFamily="18" charset="0"/>
                  <a:cs typeface="Times New Roman" pitchFamily="18" charset="0"/>
                </a:rPr>
                <a:t>Gọi số áo xưởng phải dệt theo kế hoạch là </a:t>
              </a:r>
              <a:r>
                <a:rPr lang="vi-VN" sz="2400" i="1" dirty="0" smtClean="0">
                  <a:latin typeface="Times New Roman" pitchFamily="18" charset="0"/>
                  <a:cs typeface="Times New Roman" pitchFamily="18" charset="0"/>
                </a:rPr>
                <a:t>x</a:t>
              </a:r>
              <a:r>
                <a:rPr lang="vi-VN" sz="2400" dirty="0" smtClean="0">
                  <a:latin typeface="Times New Roman" pitchFamily="18" charset="0"/>
                  <a:cs typeface="Times New Roman" pitchFamily="18" charset="0"/>
                </a:rPr>
                <a:t> (cái áo,            )</a:t>
              </a:r>
            </a:p>
          </p:txBody>
        </p:sp>
        <p:graphicFrame>
          <p:nvGraphicFramePr>
            <p:cNvPr id="2" name="Object 1"/>
            <p:cNvGraphicFramePr>
              <a:graphicFrameLocks noChangeAspect="1"/>
            </p:cNvGraphicFramePr>
            <p:nvPr>
              <p:extLst>
                <p:ext uri="{D42A27DB-BD31-4B8C-83A1-F6EECF244321}">
                  <p14:modId xmlns:p14="http://schemas.microsoft.com/office/powerpoint/2010/main" val="3582455351"/>
                </p:ext>
              </p:extLst>
            </p:nvPr>
          </p:nvGraphicFramePr>
          <p:xfrm>
            <a:off x="6926579" y="2647744"/>
            <a:ext cx="922021" cy="423632"/>
          </p:xfrm>
          <a:graphic>
            <a:graphicData uri="http://schemas.openxmlformats.org/presentationml/2006/ole">
              <mc:AlternateContent xmlns:mc="http://schemas.openxmlformats.org/markup-compatibility/2006">
                <mc:Choice xmlns:v="urn:schemas-microsoft-com:vml" Requires="v">
                  <p:oleObj spid="_x0000_s12535" name="Equation" r:id="rId17" imgW="469800" imgH="215640" progId="Equation.DSMT4">
                    <p:embed/>
                  </p:oleObj>
                </mc:Choice>
                <mc:Fallback>
                  <p:oleObj name="Equation" r:id="rId17" imgW="469800" imgH="215640" progId="Equation.DSMT4">
                    <p:embed/>
                    <p:pic>
                      <p:nvPicPr>
                        <p:cNvPr id="0" name=""/>
                        <p:cNvPicPr/>
                        <p:nvPr/>
                      </p:nvPicPr>
                      <p:blipFill>
                        <a:blip r:embed="rId18"/>
                        <a:stretch>
                          <a:fillRect/>
                        </a:stretch>
                      </p:blipFill>
                      <p:spPr>
                        <a:xfrm>
                          <a:off x="6926579" y="2647744"/>
                          <a:ext cx="922021" cy="423632"/>
                        </a:xfrm>
                        <a:prstGeom prst="rect">
                          <a:avLst/>
                        </a:prstGeom>
                      </p:spPr>
                    </p:pic>
                  </p:oleObj>
                </mc:Fallback>
              </mc:AlternateContent>
            </a:graphicData>
          </a:graphic>
        </p:graphicFrame>
      </p:grpSp>
      <p:grpSp>
        <p:nvGrpSpPr>
          <p:cNvPr id="4" name="Group 3"/>
          <p:cNvGrpSpPr/>
          <p:nvPr/>
        </p:nvGrpSpPr>
        <p:grpSpPr>
          <a:xfrm>
            <a:off x="342900" y="4092116"/>
            <a:ext cx="8686800" cy="985490"/>
            <a:chOff x="342900" y="4092116"/>
            <a:chExt cx="8686800" cy="985490"/>
          </a:xfrm>
        </p:grpSpPr>
        <p:sp>
          <p:nvSpPr>
            <p:cNvPr id="24" name="Rectangle 23"/>
            <p:cNvSpPr/>
            <p:nvPr/>
          </p:nvSpPr>
          <p:spPr>
            <a:xfrm>
              <a:off x="342900" y="4092116"/>
              <a:ext cx="8686800" cy="830997"/>
            </a:xfrm>
            <a:prstGeom prst="rect">
              <a:avLst/>
            </a:prstGeom>
          </p:spPr>
          <p:txBody>
            <a:bodyPr wrap="square">
              <a:spAutoFit/>
            </a:bodyPr>
            <a:lstStyle/>
            <a:p>
              <a:r>
                <a:rPr lang="vi-VN" sz="2400" dirty="0" smtClean="0">
                  <a:latin typeface="Times New Roman" pitchFamily="18" charset="0"/>
                  <a:cs typeface="Times New Roman" pitchFamily="18" charset="0"/>
                </a:rPr>
                <a:t>Trên thực tế, mỗi ngày xưởng đó dệt được 40 cái áo nên thời gian hoàn thành là       (ngày)</a:t>
              </a:r>
            </a:p>
          </p:txBody>
        </p:sp>
        <p:graphicFrame>
          <p:nvGraphicFramePr>
            <p:cNvPr id="25" name="Object 24"/>
            <p:cNvGraphicFramePr>
              <a:graphicFrameLocks noChangeAspect="1"/>
            </p:cNvGraphicFramePr>
            <p:nvPr>
              <p:extLst>
                <p:ext uri="{D42A27DB-BD31-4B8C-83A1-F6EECF244321}">
                  <p14:modId xmlns:p14="http://schemas.microsoft.com/office/powerpoint/2010/main" val="4272466057"/>
                </p:ext>
              </p:extLst>
            </p:nvPr>
          </p:nvGraphicFramePr>
          <p:xfrm>
            <a:off x="2160923" y="4344207"/>
            <a:ext cx="366043" cy="733399"/>
          </p:xfrm>
          <a:graphic>
            <a:graphicData uri="http://schemas.openxmlformats.org/presentationml/2006/ole">
              <mc:AlternateContent xmlns:mc="http://schemas.openxmlformats.org/markup-compatibility/2006">
                <mc:Choice xmlns:v="urn:schemas-microsoft-com:vml" Requires="v">
                  <p:oleObj spid="_x0000_s12536" name="Equation" r:id="rId19" imgW="241200" imgH="431640" progId="Equation.DSMT4">
                    <p:embed/>
                  </p:oleObj>
                </mc:Choice>
                <mc:Fallback>
                  <p:oleObj name="Equation" r:id="rId19" imgW="241200" imgH="431640" progId="Equation.DSMT4">
                    <p:embed/>
                    <p:pic>
                      <p:nvPicPr>
                        <p:cNvPr id="0" name=""/>
                        <p:cNvPicPr>
                          <a:picLocks noChangeAspect="1" noChangeArrowheads="1"/>
                        </p:cNvPicPr>
                        <p:nvPr/>
                      </p:nvPicPr>
                      <p:blipFill>
                        <a:blip r:embed="rId20"/>
                        <a:srcRect/>
                        <a:stretch>
                          <a:fillRect/>
                        </a:stretch>
                      </p:blipFill>
                      <p:spPr bwMode="auto">
                        <a:xfrm>
                          <a:off x="2160923" y="4344207"/>
                          <a:ext cx="366043" cy="733399"/>
                        </a:xfrm>
                        <a:prstGeom prst="rect">
                          <a:avLst/>
                        </a:prstGeom>
                        <a:noFill/>
                        <a:ln>
                          <a:noFill/>
                        </a:ln>
                      </p:spPr>
                    </p:pic>
                  </p:oleObj>
                </mc:Fallback>
              </mc:AlternateContent>
            </a:graphicData>
          </a:graphic>
        </p:graphicFrame>
      </p:grpSp>
    </p:spTree>
    <p:extLst>
      <p:ext uri="{BB962C8B-B14F-4D97-AF65-F5344CB8AC3E}">
        <p14:creationId xmlns:p14="http://schemas.microsoft.com/office/powerpoint/2010/main" val="174636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2048399354"/>
              </p:ext>
            </p:extLst>
          </p:nvPr>
        </p:nvGraphicFramePr>
        <p:xfrm>
          <a:off x="1447800" y="1295400"/>
          <a:ext cx="5738813" cy="3092450"/>
        </p:xfrm>
        <a:graphic>
          <a:graphicData uri="http://schemas.openxmlformats.org/presentationml/2006/ole">
            <mc:AlternateContent xmlns:mc="http://schemas.openxmlformats.org/markup-compatibility/2006">
              <mc:Choice xmlns:v="urn:schemas-microsoft-com:vml" Requires="v">
                <p:oleObj spid="_x0000_s13347" name="Equation" r:id="rId3" imgW="1777680" imgH="1168200" progId="Equation.DSMT4">
                  <p:embed/>
                </p:oleObj>
              </mc:Choice>
              <mc:Fallback>
                <p:oleObj name="Equation" r:id="rId3" imgW="1777680" imgH="1168200" progId="Equation.DSMT4">
                  <p:embed/>
                  <p:pic>
                    <p:nvPicPr>
                      <p:cNvPr id="0" name=""/>
                      <p:cNvPicPr>
                        <a:picLocks noChangeAspect="1" noChangeArrowheads="1"/>
                      </p:cNvPicPr>
                      <p:nvPr/>
                    </p:nvPicPr>
                    <p:blipFill>
                      <a:blip r:embed="rId4"/>
                      <a:srcRect/>
                      <a:stretch>
                        <a:fillRect/>
                      </a:stretch>
                    </p:blipFill>
                    <p:spPr bwMode="auto">
                      <a:xfrm>
                        <a:off x="1447800" y="1295400"/>
                        <a:ext cx="5738813"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533400" y="4456974"/>
            <a:ext cx="8001000" cy="1200329"/>
          </a:xfrm>
          <a:prstGeom prst="rect">
            <a:avLst/>
          </a:prstGeom>
        </p:spPr>
        <p:txBody>
          <a:bodyPr wrap="square">
            <a:spAutoFit/>
          </a:bodyPr>
          <a:lstStyle/>
          <a:p>
            <a:r>
              <a:rPr lang="vi-VN" sz="3600" dirty="0" smtClean="0">
                <a:latin typeface="Times New Roman" pitchFamily="18" charset="0"/>
                <a:cs typeface="Times New Roman" pitchFamily="18" charset="0"/>
              </a:rPr>
              <a:t>Vậy số áo xưởng phải dệt theo kế hoạch là 360 cái áo</a:t>
            </a:r>
          </a:p>
        </p:txBody>
      </p:sp>
      <p:graphicFrame>
        <p:nvGraphicFramePr>
          <p:cNvPr id="2" name="Object 1"/>
          <p:cNvGraphicFramePr>
            <a:graphicFrameLocks noChangeAspect="1"/>
          </p:cNvGraphicFramePr>
          <p:nvPr>
            <p:extLst>
              <p:ext uri="{D42A27DB-BD31-4B8C-83A1-F6EECF244321}">
                <p14:modId xmlns:p14="http://schemas.microsoft.com/office/powerpoint/2010/main" val="4213915728"/>
              </p:ext>
            </p:extLst>
          </p:nvPr>
        </p:nvGraphicFramePr>
        <p:xfrm>
          <a:off x="2330450" y="20782"/>
          <a:ext cx="2622550" cy="1143000"/>
        </p:xfrm>
        <a:graphic>
          <a:graphicData uri="http://schemas.openxmlformats.org/presentationml/2006/ole">
            <mc:AlternateContent xmlns:mc="http://schemas.openxmlformats.org/markup-compatibility/2006">
              <mc:Choice xmlns:v="urn:schemas-microsoft-com:vml" Requires="v">
                <p:oleObj spid="_x0000_s13348" name="Equation" r:id="rId5" imgW="812520" imgH="431640" progId="Equation.DSMT4">
                  <p:embed/>
                </p:oleObj>
              </mc:Choice>
              <mc:Fallback>
                <p:oleObj name="Equation" r:id="rId5" imgW="812520" imgH="431640" progId="Equation.DSMT4">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0450" y="20782"/>
                        <a:ext cx="2622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7845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381000" y="114300"/>
            <a:ext cx="8153400" cy="1828800"/>
          </a:xfrm>
        </p:spPr>
        <p:txBody>
          <a:bodyPr>
            <a:normAutofit fontScale="92500" lnSpcReduction="20000"/>
          </a:bodyPr>
          <a:lstStyle/>
          <a:p>
            <a:pPr marL="0" indent="0">
              <a:buNone/>
            </a:pPr>
            <a:r>
              <a:rPr lang="vi-VN" sz="2800" b="1" dirty="0">
                <a:solidFill>
                  <a:srgbClr val="FF0000"/>
                </a:solidFill>
                <a:latin typeface="+mj-lt"/>
              </a:rPr>
              <a:t>Bài </a:t>
            </a:r>
            <a:r>
              <a:rPr lang="vi-VN" sz="2800" b="1" dirty="0" smtClean="0">
                <a:solidFill>
                  <a:srgbClr val="FF0000"/>
                </a:solidFill>
                <a:latin typeface="+mj-lt"/>
              </a:rPr>
              <a:t>2</a:t>
            </a:r>
            <a:r>
              <a:rPr lang="vi-VN" sz="2800" dirty="0" smtClean="0">
                <a:solidFill>
                  <a:srgbClr val="FF0000"/>
                </a:solidFill>
                <a:latin typeface="+mj-lt"/>
              </a:rPr>
              <a:t>. </a:t>
            </a:r>
            <a:r>
              <a:rPr lang="nl-NL" sz="2800" dirty="0">
                <a:latin typeface="Times New Roman" pitchFamily="18" charset="0"/>
                <a:cs typeface="Times New Roman" pitchFamily="18" charset="0"/>
              </a:rPr>
              <a:t>Một tổ sản xuất dự định mỗi ngày làm được 20 chiếc áo. Khi thực hiện nhờ cải tiến kĩ thuật tổ sản xuất đã làm thêm 5 chiếc áo mỗi ngày nên chẳng những hoàn thành sớm hơn dự định 3 ngày, mà còn làm thêm được 10 chiếc áo so với dự định. Tính số áo tổ dự định làm?</a:t>
            </a:r>
            <a:endParaRPr lang="en-US" sz="2800"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59293322"/>
              </p:ext>
            </p:extLst>
          </p:nvPr>
        </p:nvGraphicFramePr>
        <p:xfrm>
          <a:off x="457200" y="2133600"/>
          <a:ext cx="7467601" cy="3230880"/>
        </p:xfrm>
        <a:graphic>
          <a:graphicData uri="http://schemas.openxmlformats.org/drawingml/2006/table">
            <a:tbl>
              <a:tblPr/>
              <a:tblGrid>
                <a:gridCol w="1694381"/>
                <a:gridCol w="2002451"/>
                <a:gridCol w="1700543"/>
                <a:gridCol w="2070226"/>
              </a:tblGrid>
              <a:tr h="55551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Tổng SP (SP)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Năng suất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SP</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Thời gian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ngày</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Dự định</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Thực tế</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37303019"/>
              </p:ext>
            </p:extLst>
          </p:nvPr>
        </p:nvGraphicFramePr>
        <p:xfrm>
          <a:off x="2867832" y="3324973"/>
          <a:ext cx="415898" cy="369979"/>
        </p:xfrm>
        <a:graphic>
          <a:graphicData uri="http://schemas.openxmlformats.org/presentationml/2006/ole">
            <mc:AlternateContent xmlns:mc="http://schemas.openxmlformats.org/markup-compatibility/2006">
              <mc:Choice xmlns:v="urn:schemas-microsoft-com:vml" Requires="v">
                <p:oleObj spid="_x0000_s16456"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2867832" y="3324973"/>
                        <a:ext cx="415898" cy="369979"/>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4530725" y="31490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20</a:t>
            </a:r>
            <a:endParaRPr lang="en-US" dirty="0">
              <a:latin typeface="+mj-lt"/>
            </a:endParaRPr>
          </a:p>
        </p:txBody>
      </p:sp>
      <p:sp>
        <p:nvSpPr>
          <p:cNvPr id="28" name="TextBox 27"/>
          <p:cNvSpPr txBox="1">
            <a:spLocks noChangeArrowheads="1"/>
          </p:cNvSpPr>
          <p:nvPr/>
        </p:nvSpPr>
        <p:spPr bwMode="auto">
          <a:xfrm>
            <a:off x="4267200" y="4444425"/>
            <a:ext cx="1828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20+5=25</a:t>
            </a:r>
            <a:endParaRPr lang="en-US" dirty="0">
              <a:latin typeface="+mj-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43818404"/>
              </p:ext>
            </p:extLst>
          </p:nvPr>
        </p:nvGraphicFramePr>
        <p:xfrm>
          <a:off x="2477431" y="4435522"/>
          <a:ext cx="1285744" cy="481498"/>
        </p:xfrm>
        <a:graphic>
          <a:graphicData uri="http://schemas.openxmlformats.org/presentationml/2006/ole">
            <mc:AlternateContent xmlns:mc="http://schemas.openxmlformats.org/markup-compatibility/2006">
              <mc:Choice xmlns:v="urn:schemas-microsoft-com:vml" Requires="v">
                <p:oleObj spid="_x0000_s16457" name="Equation" r:id="rId5" imgW="431640" imgH="164880" progId="Equation.DSMT4">
                  <p:embed/>
                </p:oleObj>
              </mc:Choice>
              <mc:Fallback>
                <p:oleObj name="Equation" r:id="rId5" imgW="431640" imgH="164880" progId="Equation.DSMT4">
                  <p:embed/>
                  <p:pic>
                    <p:nvPicPr>
                      <p:cNvPr id="0" name=""/>
                      <p:cNvPicPr>
                        <a:picLocks noChangeAspect="1" noChangeArrowheads="1"/>
                      </p:cNvPicPr>
                      <p:nvPr/>
                    </p:nvPicPr>
                    <p:blipFill>
                      <a:blip r:embed="rId6"/>
                      <a:srcRect/>
                      <a:stretch>
                        <a:fillRect/>
                      </a:stretch>
                    </p:blipFill>
                    <p:spPr bwMode="auto">
                      <a:xfrm>
                        <a:off x="2477431" y="4435522"/>
                        <a:ext cx="1285744" cy="481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3963126136"/>
              </p:ext>
            </p:extLst>
          </p:nvPr>
        </p:nvGraphicFramePr>
        <p:xfrm>
          <a:off x="6616700" y="2951163"/>
          <a:ext cx="490538" cy="981075"/>
        </p:xfrm>
        <a:graphic>
          <a:graphicData uri="http://schemas.openxmlformats.org/presentationml/2006/ole">
            <mc:AlternateContent xmlns:mc="http://schemas.openxmlformats.org/markup-compatibility/2006">
              <mc:Choice xmlns:v="urn:schemas-microsoft-com:vml" Requires="v">
                <p:oleObj spid="_x0000_s16458" name="Equation" r:id="rId7" imgW="241200" imgH="431640" progId="Equation.DSMT4">
                  <p:embed/>
                </p:oleObj>
              </mc:Choice>
              <mc:Fallback>
                <p:oleObj name="Equation" r:id="rId7" imgW="241200" imgH="431640" progId="Equation.DSMT4">
                  <p:embed/>
                  <p:pic>
                    <p:nvPicPr>
                      <p:cNvPr id="0" name=""/>
                      <p:cNvPicPr>
                        <a:picLocks noChangeAspect="1" noChangeArrowheads="1"/>
                      </p:cNvPicPr>
                      <p:nvPr/>
                    </p:nvPicPr>
                    <p:blipFill>
                      <a:blip r:embed="rId8"/>
                      <a:srcRect/>
                      <a:stretch>
                        <a:fillRect/>
                      </a:stretch>
                    </p:blipFill>
                    <p:spPr bwMode="auto">
                      <a:xfrm>
                        <a:off x="6616700" y="2951163"/>
                        <a:ext cx="490538" cy="981075"/>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880228076"/>
              </p:ext>
            </p:extLst>
          </p:nvPr>
        </p:nvGraphicFramePr>
        <p:xfrm>
          <a:off x="6330950" y="4191000"/>
          <a:ext cx="914400" cy="941388"/>
        </p:xfrm>
        <a:graphic>
          <a:graphicData uri="http://schemas.openxmlformats.org/presentationml/2006/ole">
            <mc:AlternateContent xmlns:mc="http://schemas.openxmlformats.org/markup-compatibility/2006">
              <mc:Choice xmlns:v="urn:schemas-microsoft-com:vml" Requires="v">
                <p:oleObj spid="_x0000_s16459" name="Equation" r:id="rId9" imgW="469800" imgH="431640" progId="Equation.DSMT4">
                  <p:embed/>
                </p:oleObj>
              </mc:Choice>
              <mc:Fallback>
                <p:oleObj name="Equation" r:id="rId9" imgW="469800" imgH="431640" progId="Equation.DSMT4">
                  <p:embed/>
                  <p:pic>
                    <p:nvPicPr>
                      <p:cNvPr id="0" name=""/>
                      <p:cNvPicPr>
                        <a:picLocks noChangeAspect="1" noChangeArrowheads="1"/>
                      </p:cNvPicPr>
                      <p:nvPr/>
                    </p:nvPicPr>
                    <p:blipFill>
                      <a:blip r:embed="rId10"/>
                      <a:srcRect/>
                      <a:stretch>
                        <a:fillRect/>
                      </a:stretch>
                    </p:blipFill>
                    <p:spPr bwMode="auto">
                      <a:xfrm>
                        <a:off x="6330950" y="4191000"/>
                        <a:ext cx="914400" cy="9413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002824253"/>
              </p:ext>
            </p:extLst>
          </p:nvPr>
        </p:nvGraphicFramePr>
        <p:xfrm>
          <a:off x="1674813" y="5334000"/>
          <a:ext cx="4343400" cy="1143000"/>
        </p:xfrm>
        <a:graphic>
          <a:graphicData uri="http://schemas.openxmlformats.org/presentationml/2006/ole">
            <mc:AlternateContent xmlns:mc="http://schemas.openxmlformats.org/markup-compatibility/2006">
              <mc:Choice xmlns:v="urn:schemas-microsoft-com:vml" Requires="v">
                <p:oleObj spid="_x0000_s16460" name="Equation" r:id="rId11" imgW="1346040" imgH="431640" progId="Equation.DSMT4">
                  <p:embed/>
                </p:oleObj>
              </mc:Choice>
              <mc:Fallback>
                <p:oleObj name="Equation" r:id="rId11" imgW="1346040" imgH="431640" progId="Equation.DSMT4">
                  <p:embed/>
                  <p:pic>
                    <p:nvPicPr>
                      <p:cNvPr id="0" name=""/>
                      <p:cNvPicPr>
                        <a:picLocks noChangeAspect="1" noChangeArrowheads="1"/>
                      </p:cNvPicPr>
                      <p:nvPr/>
                    </p:nvPicPr>
                    <p:blipFill>
                      <a:blip r:embed="rId12"/>
                      <a:srcRect/>
                      <a:stretch>
                        <a:fillRect/>
                      </a:stretch>
                    </p:blipFill>
                    <p:spPr bwMode="auto">
                      <a:xfrm>
                        <a:off x="1674813" y="5334000"/>
                        <a:ext cx="4343400"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9208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7" grpId="0"/>
      <p:bldP spid="2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02178150"/>
              </p:ext>
            </p:extLst>
          </p:nvPr>
        </p:nvGraphicFramePr>
        <p:xfrm>
          <a:off x="457200" y="76200"/>
          <a:ext cx="4343400" cy="2286000"/>
        </p:xfrm>
        <a:graphic>
          <a:graphicData uri="http://schemas.openxmlformats.org/drawingml/2006/table">
            <a:tbl>
              <a:tblPr/>
              <a:tblGrid>
                <a:gridCol w="990600"/>
                <a:gridCol w="1219200"/>
                <a:gridCol w="1219200"/>
                <a:gridCol w="914400"/>
              </a:tblGrid>
              <a:tr h="371452">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Tổng SP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NS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7274">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Kế hoạch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7274">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Thực tế</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79101141"/>
              </p:ext>
            </p:extLst>
          </p:nvPr>
        </p:nvGraphicFramePr>
        <p:xfrm>
          <a:off x="1872469" y="734173"/>
          <a:ext cx="415898" cy="369979"/>
        </p:xfrm>
        <a:graphic>
          <a:graphicData uri="http://schemas.openxmlformats.org/presentationml/2006/ole">
            <mc:AlternateContent xmlns:mc="http://schemas.openxmlformats.org/markup-compatibility/2006">
              <mc:Choice xmlns:v="urn:schemas-microsoft-com:vml" Requires="v">
                <p:oleObj spid="_x0000_s17595"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1872469" y="734173"/>
                        <a:ext cx="415898" cy="369979"/>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2895600" y="6344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20</a:t>
            </a:r>
            <a:endParaRPr lang="en-US" dirty="0">
              <a:latin typeface="+mj-lt"/>
            </a:endParaRPr>
          </a:p>
        </p:txBody>
      </p:sp>
      <p:sp>
        <p:nvSpPr>
          <p:cNvPr id="8" name="TextBox 7"/>
          <p:cNvSpPr txBox="1">
            <a:spLocks noChangeArrowheads="1"/>
          </p:cNvSpPr>
          <p:nvPr/>
        </p:nvSpPr>
        <p:spPr bwMode="auto">
          <a:xfrm>
            <a:off x="2895600" y="1651575"/>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25</a:t>
            </a:r>
            <a:endParaRPr lang="en-US"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470686593"/>
              </p:ext>
            </p:extLst>
          </p:nvPr>
        </p:nvGraphicFramePr>
        <p:xfrm>
          <a:off x="1522014" y="1775716"/>
          <a:ext cx="965998" cy="361756"/>
        </p:xfrm>
        <a:graphic>
          <a:graphicData uri="http://schemas.openxmlformats.org/presentationml/2006/ole">
            <mc:AlternateContent xmlns:mc="http://schemas.openxmlformats.org/markup-compatibility/2006">
              <mc:Choice xmlns:v="urn:schemas-microsoft-com:vml" Requires="v">
                <p:oleObj spid="_x0000_s17596" name="Equation" r:id="rId5" imgW="431640" imgH="164880" progId="Equation.DSMT4">
                  <p:embed/>
                </p:oleObj>
              </mc:Choice>
              <mc:Fallback>
                <p:oleObj name="Equation" r:id="rId5" imgW="431640" imgH="164880" progId="Equation.DSMT4">
                  <p:embed/>
                  <p:pic>
                    <p:nvPicPr>
                      <p:cNvPr id="0" name=""/>
                      <p:cNvPicPr>
                        <a:picLocks noChangeAspect="1" noChangeArrowheads="1"/>
                      </p:cNvPicPr>
                      <p:nvPr/>
                    </p:nvPicPr>
                    <p:blipFill>
                      <a:blip r:embed="rId6"/>
                      <a:srcRect/>
                      <a:stretch>
                        <a:fillRect/>
                      </a:stretch>
                    </p:blipFill>
                    <p:spPr bwMode="auto">
                      <a:xfrm>
                        <a:off x="1522014" y="1775716"/>
                        <a:ext cx="965998" cy="361756"/>
                      </a:xfrm>
                      <a:prstGeom prst="rect">
                        <a:avLst/>
                      </a:prstGeom>
                      <a:noFill/>
                      <a:ln>
                        <a:noFill/>
                      </a:ln>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112003613"/>
              </p:ext>
            </p:extLst>
          </p:nvPr>
        </p:nvGraphicFramePr>
        <p:xfrm>
          <a:off x="4067175" y="460518"/>
          <a:ext cx="490538" cy="981075"/>
        </p:xfrm>
        <a:graphic>
          <a:graphicData uri="http://schemas.openxmlformats.org/presentationml/2006/ole">
            <mc:AlternateContent xmlns:mc="http://schemas.openxmlformats.org/markup-compatibility/2006">
              <mc:Choice xmlns:v="urn:schemas-microsoft-com:vml" Requires="v">
                <p:oleObj spid="_x0000_s17597" name="Equation" r:id="rId7" imgW="241200" imgH="431640" progId="Equation.DSMT4">
                  <p:embed/>
                </p:oleObj>
              </mc:Choice>
              <mc:Fallback>
                <p:oleObj name="Equation" r:id="rId7" imgW="241200" imgH="431640" progId="Equation.DSMT4">
                  <p:embed/>
                  <p:pic>
                    <p:nvPicPr>
                      <p:cNvPr id="0" name=""/>
                      <p:cNvPicPr>
                        <a:picLocks noChangeAspect="1" noChangeArrowheads="1"/>
                      </p:cNvPicPr>
                      <p:nvPr/>
                    </p:nvPicPr>
                    <p:blipFill>
                      <a:blip r:embed="rId8"/>
                      <a:srcRect/>
                      <a:stretch>
                        <a:fillRect/>
                      </a:stretch>
                    </p:blipFill>
                    <p:spPr bwMode="auto">
                      <a:xfrm>
                        <a:off x="4067175" y="460518"/>
                        <a:ext cx="490538" cy="981075"/>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52289863"/>
              </p:ext>
            </p:extLst>
          </p:nvPr>
        </p:nvGraphicFramePr>
        <p:xfrm>
          <a:off x="3926899" y="1446716"/>
          <a:ext cx="831273" cy="855807"/>
        </p:xfrm>
        <a:graphic>
          <a:graphicData uri="http://schemas.openxmlformats.org/presentationml/2006/ole">
            <mc:AlternateContent xmlns:mc="http://schemas.openxmlformats.org/markup-compatibility/2006">
              <mc:Choice xmlns:v="urn:schemas-microsoft-com:vml" Requires="v">
                <p:oleObj spid="_x0000_s17598" name="Equation" r:id="rId9" imgW="469800" imgH="431640" progId="Equation.DSMT4">
                  <p:embed/>
                </p:oleObj>
              </mc:Choice>
              <mc:Fallback>
                <p:oleObj name="Equation" r:id="rId9" imgW="469800" imgH="431640" progId="Equation.DSMT4">
                  <p:embed/>
                  <p:pic>
                    <p:nvPicPr>
                      <p:cNvPr id="0" name=""/>
                      <p:cNvPicPr>
                        <a:picLocks noChangeAspect="1" noChangeArrowheads="1"/>
                      </p:cNvPicPr>
                      <p:nvPr/>
                    </p:nvPicPr>
                    <p:blipFill>
                      <a:blip r:embed="rId10"/>
                      <a:srcRect/>
                      <a:stretch>
                        <a:fillRect/>
                      </a:stretch>
                    </p:blipFill>
                    <p:spPr bwMode="auto">
                      <a:xfrm>
                        <a:off x="3926899" y="1446716"/>
                        <a:ext cx="831273" cy="855807"/>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918668423"/>
              </p:ext>
            </p:extLst>
          </p:nvPr>
        </p:nvGraphicFramePr>
        <p:xfrm>
          <a:off x="4911800" y="636155"/>
          <a:ext cx="3949989" cy="1039091"/>
        </p:xfrm>
        <a:graphic>
          <a:graphicData uri="http://schemas.openxmlformats.org/presentationml/2006/ole">
            <mc:AlternateContent xmlns:mc="http://schemas.openxmlformats.org/markup-compatibility/2006">
              <mc:Choice xmlns:v="urn:schemas-microsoft-com:vml" Requires="v">
                <p:oleObj spid="_x0000_s17599" name="Equation" r:id="rId11" imgW="1346040" imgH="431640" progId="Equation.DSMT4">
                  <p:embed/>
                </p:oleObj>
              </mc:Choice>
              <mc:Fallback>
                <p:oleObj name="Equation" r:id="rId11" imgW="1346040" imgH="431640" progId="Equation.DSMT4">
                  <p:embed/>
                  <p:pic>
                    <p:nvPicPr>
                      <p:cNvPr id="0" name=""/>
                      <p:cNvPicPr>
                        <a:picLocks noChangeAspect="1" noChangeArrowheads="1"/>
                      </p:cNvPicPr>
                      <p:nvPr/>
                    </p:nvPicPr>
                    <p:blipFill>
                      <a:blip r:embed="rId12"/>
                      <a:srcRect/>
                      <a:stretch>
                        <a:fillRect/>
                      </a:stretch>
                    </p:blipFill>
                    <p:spPr bwMode="auto">
                      <a:xfrm>
                        <a:off x="4911800" y="636155"/>
                        <a:ext cx="3949989" cy="1039091"/>
                      </a:xfrm>
                      <a:prstGeom prst="rect">
                        <a:avLst/>
                      </a:prstGeom>
                      <a:noFill/>
                      <a:ln>
                        <a:noFill/>
                      </a:ln>
                    </p:spPr>
                  </p:pic>
                </p:oleObj>
              </mc:Fallback>
            </mc:AlternateContent>
          </a:graphicData>
        </a:graphic>
      </p:graphicFrame>
      <p:grpSp>
        <p:nvGrpSpPr>
          <p:cNvPr id="18" name="Group 17"/>
          <p:cNvGrpSpPr/>
          <p:nvPr/>
        </p:nvGrpSpPr>
        <p:grpSpPr>
          <a:xfrm>
            <a:off x="76200" y="2741574"/>
            <a:ext cx="8686800" cy="965238"/>
            <a:chOff x="405246" y="3410405"/>
            <a:chExt cx="8686800" cy="965238"/>
          </a:xfrm>
        </p:grpSpPr>
        <p:sp>
          <p:nvSpPr>
            <p:cNvPr id="15" name="Rectangle 14"/>
            <p:cNvSpPr/>
            <p:nvPr/>
          </p:nvSpPr>
          <p:spPr>
            <a:xfrm>
              <a:off x="405246" y="3410405"/>
              <a:ext cx="8686800" cy="830997"/>
            </a:xfrm>
            <a:prstGeom prst="rect">
              <a:avLst/>
            </a:prstGeom>
          </p:spPr>
          <p:txBody>
            <a:bodyPr wrap="square">
              <a:spAutoFit/>
            </a:bodyPr>
            <a:lstStyle/>
            <a:p>
              <a:r>
                <a:rPr lang="vi-VN" sz="2400" dirty="0">
                  <a:latin typeface="Times New Roman" pitchFamily="18" charset="0"/>
                  <a:cs typeface="Times New Roman" pitchFamily="18" charset="0"/>
                </a:rPr>
                <a:t>*</a:t>
              </a:r>
              <a:r>
                <a:rPr lang="vi-VN" sz="2400" dirty="0" smtClean="0">
                  <a:latin typeface="Times New Roman" pitchFamily="18" charset="0"/>
                  <a:cs typeface="Times New Roman" pitchFamily="18" charset="0"/>
                </a:rPr>
                <a:t> Theo dự định, mỗi ngày tổ đó làm được 20 cái áo nên thời gian hoàn thành là       (ngày)</a:t>
              </a:r>
            </a:p>
          </p:txBody>
        </p:sp>
        <p:graphicFrame>
          <p:nvGraphicFramePr>
            <p:cNvPr id="17" name="Object 16"/>
            <p:cNvGraphicFramePr>
              <a:graphicFrameLocks noChangeAspect="1"/>
            </p:cNvGraphicFramePr>
            <p:nvPr>
              <p:extLst>
                <p:ext uri="{D42A27DB-BD31-4B8C-83A1-F6EECF244321}">
                  <p14:modId xmlns:p14="http://schemas.microsoft.com/office/powerpoint/2010/main" val="3757659435"/>
                </p:ext>
              </p:extLst>
            </p:nvPr>
          </p:nvGraphicFramePr>
          <p:xfrm>
            <a:off x="2286000" y="3640631"/>
            <a:ext cx="366713" cy="735012"/>
          </p:xfrm>
          <a:graphic>
            <a:graphicData uri="http://schemas.openxmlformats.org/presentationml/2006/ole">
              <mc:AlternateContent xmlns:mc="http://schemas.openxmlformats.org/markup-compatibility/2006">
                <mc:Choice xmlns:v="urn:schemas-microsoft-com:vml" Requires="v">
                  <p:oleObj spid="_x0000_s17600" name="Equation" r:id="rId13" imgW="241200" imgH="431640" progId="Equation.DSMT4">
                    <p:embed/>
                  </p:oleObj>
                </mc:Choice>
                <mc:Fallback>
                  <p:oleObj name="Equation" r:id="rId13" imgW="241200" imgH="431640" progId="Equation.DSMT4">
                    <p:embed/>
                    <p:pic>
                      <p:nvPicPr>
                        <p:cNvPr id="0" name=""/>
                        <p:cNvPicPr>
                          <a:picLocks noChangeAspect="1" noChangeArrowheads="1"/>
                        </p:cNvPicPr>
                        <p:nvPr/>
                      </p:nvPicPr>
                      <p:blipFill>
                        <a:blip r:embed="rId14"/>
                        <a:srcRect/>
                        <a:stretch>
                          <a:fillRect/>
                        </a:stretch>
                      </p:blipFill>
                      <p:spPr bwMode="auto">
                        <a:xfrm>
                          <a:off x="2286000" y="3640631"/>
                          <a:ext cx="366713" cy="735012"/>
                        </a:xfrm>
                        <a:prstGeom prst="rect">
                          <a:avLst/>
                        </a:prstGeom>
                        <a:noFill/>
                        <a:ln>
                          <a:noFill/>
                        </a:ln>
                      </p:spPr>
                    </p:pic>
                  </p:oleObj>
                </mc:Fallback>
              </mc:AlternateContent>
            </a:graphicData>
          </a:graphic>
        </p:graphicFrame>
      </p:grpSp>
      <p:sp>
        <p:nvSpPr>
          <p:cNvPr id="13" name="TextBox 12"/>
          <p:cNvSpPr txBox="1"/>
          <p:nvPr/>
        </p:nvSpPr>
        <p:spPr>
          <a:xfrm>
            <a:off x="76200" y="5029200"/>
            <a:ext cx="8458200" cy="1200329"/>
          </a:xfrm>
          <a:prstGeom prst="rect">
            <a:avLst/>
          </a:prstGeom>
          <a:noFill/>
        </p:spPr>
        <p:txBody>
          <a:bodyPr wrap="square" rtlCol="0">
            <a:spAutoFit/>
          </a:bodyPr>
          <a:lstStyle/>
          <a:p>
            <a:r>
              <a:rPr lang="vi-VN" sz="2400" dirty="0" smtClean="0">
                <a:latin typeface="Times New Roman" pitchFamily="18" charset="0"/>
                <a:cs typeface="Times New Roman" pitchFamily="18" charset="0"/>
              </a:rPr>
              <a:t>Theo đề bài: tổ đó hoàn thành sớm hơn dự định 3 ngày nên ta có phương trình:</a:t>
            </a:r>
          </a:p>
          <a:p>
            <a:endParaRPr lang="en-US" sz="2400" dirty="0">
              <a:latin typeface="Times New Roman" pitchFamily="18" charset="0"/>
              <a:cs typeface="Times New Roman" pitchFamily="18" charset="0"/>
            </a:endParaRPr>
          </a:p>
        </p:txBody>
      </p:sp>
      <p:grpSp>
        <p:nvGrpSpPr>
          <p:cNvPr id="3" name="Group 2"/>
          <p:cNvGrpSpPr/>
          <p:nvPr/>
        </p:nvGrpSpPr>
        <p:grpSpPr>
          <a:xfrm>
            <a:off x="152400" y="2327565"/>
            <a:ext cx="8229600" cy="475520"/>
            <a:chOff x="457200" y="2653145"/>
            <a:chExt cx="8229600" cy="475520"/>
          </a:xfrm>
        </p:grpSpPr>
        <p:sp>
          <p:nvSpPr>
            <p:cNvPr id="14" name="Rectangle 13"/>
            <p:cNvSpPr/>
            <p:nvPr/>
          </p:nvSpPr>
          <p:spPr>
            <a:xfrm>
              <a:off x="457200" y="2667000"/>
              <a:ext cx="8229600" cy="461665"/>
            </a:xfrm>
            <a:prstGeom prst="rect">
              <a:avLst/>
            </a:prstGeom>
          </p:spPr>
          <p:txBody>
            <a:bodyPr wrap="square">
              <a:spAutoFit/>
            </a:bodyPr>
            <a:lstStyle/>
            <a:p>
              <a:r>
                <a:rPr lang="vi-VN" sz="2400" dirty="0" smtClean="0">
                  <a:latin typeface="Times New Roman" pitchFamily="18" charset="0"/>
                  <a:cs typeface="Times New Roman" pitchFamily="18" charset="0"/>
                </a:rPr>
                <a:t>Gọi số áo tổ dự định làm là  </a:t>
              </a:r>
              <a:r>
                <a:rPr lang="vi-VN" sz="2400" i="1" dirty="0" smtClean="0">
                  <a:latin typeface="Times New Roman" pitchFamily="18" charset="0"/>
                  <a:cs typeface="Times New Roman" pitchFamily="18" charset="0"/>
                </a:rPr>
                <a:t>x</a:t>
              </a:r>
              <a:r>
                <a:rPr lang="vi-VN" sz="2400" dirty="0" smtClean="0">
                  <a:latin typeface="Times New Roman" pitchFamily="18" charset="0"/>
                  <a:cs typeface="Times New Roman" pitchFamily="18" charset="0"/>
                </a:rPr>
                <a:t> (cái áo,            )</a:t>
              </a:r>
            </a:p>
          </p:txBody>
        </p:sp>
        <p:graphicFrame>
          <p:nvGraphicFramePr>
            <p:cNvPr id="2" name="Object 1"/>
            <p:cNvGraphicFramePr>
              <a:graphicFrameLocks noChangeAspect="1"/>
            </p:cNvGraphicFramePr>
            <p:nvPr>
              <p:extLst>
                <p:ext uri="{D42A27DB-BD31-4B8C-83A1-F6EECF244321}">
                  <p14:modId xmlns:p14="http://schemas.microsoft.com/office/powerpoint/2010/main" val="2420278511"/>
                </p:ext>
              </p:extLst>
            </p:nvPr>
          </p:nvGraphicFramePr>
          <p:xfrm>
            <a:off x="5181600" y="2653145"/>
            <a:ext cx="922021" cy="423632"/>
          </p:xfrm>
          <a:graphic>
            <a:graphicData uri="http://schemas.openxmlformats.org/presentationml/2006/ole">
              <mc:AlternateContent xmlns:mc="http://schemas.openxmlformats.org/markup-compatibility/2006">
                <mc:Choice xmlns:v="urn:schemas-microsoft-com:vml" Requires="v">
                  <p:oleObj spid="_x0000_s17601" name="Equation" r:id="rId15" imgW="469800" imgH="215640" progId="Equation.DSMT4">
                    <p:embed/>
                  </p:oleObj>
                </mc:Choice>
                <mc:Fallback>
                  <p:oleObj name="Equation" r:id="rId15" imgW="469800" imgH="215640" progId="Equation.DSMT4">
                    <p:embed/>
                    <p:pic>
                      <p:nvPicPr>
                        <p:cNvPr id="0" name=""/>
                        <p:cNvPicPr/>
                        <p:nvPr/>
                      </p:nvPicPr>
                      <p:blipFill>
                        <a:blip r:embed="rId16"/>
                        <a:stretch>
                          <a:fillRect/>
                        </a:stretch>
                      </p:blipFill>
                      <p:spPr>
                        <a:xfrm>
                          <a:off x="5181600" y="2653145"/>
                          <a:ext cx="922021" cy="423632"/>
                        </a:xfrm>
                        <a:prstGeom prst="rect">
                          <a:avLst/>
                        </a:prstGeom>
                      </p:spPr>
                    </p:pic>
                  </p:oleObj>
                </mc:Fallback>
              </mc:AlternateContent>
            </a:graphicData>
          </a:graphic>
        </p:graphicFrame>
      </p:grpSp>
      <p:grpSp>
        <p:nvGrpSpPr>
          <p:cNvPr id="4" name="Group 3"/>
          <p:cNvGrpSpPr/>
          <p:nvPr/>
        </p:nvGrpSpPr>
        <p:grpSpPr>
          <a:xfrm>
            <a:off x="145473" y="4346575"/>
            <a:ext cx="8686800" cy="733425"/>
            <a:chOff x="342900" y="4057155"/>
            <a:chExt cx="8686800" cy="733425"/>
          </a:xfrm>
        </p:grpSpPr>
        <p:sp>
          <p:nvSpPr>
            <p:cNvPr id="24" name="Rectangle 23"/>
            <p:cNvSpPr/>
            <p:nvPr/>
          </p:nvSpPr>
          <p:spPr>
            <a:xfrm>
              <a:off x="342900" y="4092116"/>
              <a:ext cx="8686800" cy="461665"/>
            </a:xfrm>
            <a:prstGeom prst="rect">
              <a:avLst/>
            </a:prstGeom>
          </p:spPr>
          <p:txBody>
            <a:bodyPr wrap="square">
              <a:spAutoFit/>
            </a:bodyPr>
            <a:lstStyle/>
            <a:p>
              <a:r>
                <a:rPr lang="vi-VN" sz="2400" dirty="0" smtClean="0">
                  <a:latin typeface="Times New Roman" pitchFamily="18" charset="0"/>
                  <a:cs typeface="Times New Roman" pitchFamily="18" charset="0"/>
                </a:rPr>
                <a:t>Do đó thời gian hoàn thành là           (ngày)</a:t>
              </a:r>
            </a:p>
          </p:txBody>
        </p:sp>
        <p:graphicFrame>
          <p:nvGraphicFramePr>
            <p:cNvPr id="25" name="Object 24"/>
            <p:cNvGraphicFramePr>
              <a:graphicFrameLocks noChangeAspect="1"/>
            </p:cNvGraphicFramePr>
            <p:nvPr>
              <p:extLst>
                <p:ext uri="{D42A27DB-BD31-4B8C-83A1-F6EECF244321}">
                  <p14:modId xmlns:p14="http://schemas.microsoft.com/office/powerpoint/2010/main" val="2281690074"/>
                </p:ext>
              </p:extLst>
            </p:nvPr>
          </p:nvGraphicFramePr>
          <p:xfrm>
            <a:off x="4209039" y="4057155"/>
            <a:ext cx="712788" cy="733425"/>
          </p:xfrm>
          <a:graphic>
            <a:graphicData uri="http://schemas.openxmlformats.org/presentationml/2006/ole">
              <mc:AlternateContent xmlns:mc="http://schemas.openxmlformats.org/markup-compatibility/2006">
                <mc:Choice xmlns:v="urn:schemas-microsoft-com:vml" Requires="v">
                  <p:oleObj spid="_x0000_s17602" name="Equation" r:id="rId17" imgW="469800" imgH="431640" progId="Equation.DSMT4">
                    <p:embed/>
                  </p:oleObj>
                </mc:Choice>
                <mc:Fallback>
                  <p:oleObj name="Equation" r:id="rId17" imgW="469800" imgH="431640" progId="Equation.DSMT4">
                    <p:embed/>
                    <p:pic>
                      <p:nvPicPr>
                        <p:cNvPr id="0" name=""/>
                        <p:cNvPicPr>
                          <a:picLocks noChangeAspect="1" noChangeArrowheads="1"/>
                        </p:cNvPicPr>
                        <p:nvPr/>
                      </p:nvPicPr>
                      <p:blipFill>
                        <a:blip r:embed="rId18"/>
                        <a:srcRect/>
                        <a:stretch>
                          <a:fillRect/>
                        </a:stretch>
                      </p:blipFill>
                      <p:spPr bwMode="auto">
                        <a:xfrm>
                          <a:off x="4209039" y="4057155"/>
                          <a:ext cx="712788" cy="733425"/>
                        </a:xfrm>
                        <a:prstGeom prst="rect">
                          <a:avLst/>
                        </a:prstGeom>
                        <a:noFill/>
                        <a:ln>
                          <a:noFill/>
                        </a:ln>
                      </p:spPr>
                    </p:pic>
                  </p:oleObj>
                </mc:Fallback>
              </mc:AlternateContent>
            </a:graphicData>
          </a:graphic>
        </p:graphicFrame>
      </p:grpSp>
      <p:sp>
        <p:nvSpPr>
          <p:cNvPr id="22" name="Rectangle 21"/>
          <p:cNvSpPr/>
          <p:nvPr/>
        </p:nvSpPr>
        <p:spPr>
          <a:xfrm>
            <a:off x="76200" y="3612839"/>
            <a:ext cx="9292936" cy="461665"/>
          </a:xfrm>
          <a:prstGeom prst="rect">
            <a:avLst/>
          </a:prstGeom>
        </p:spPr>
        <p:txBody>
          <a:bodyPr wrap="square">
            <a:spAutoFit/>
          </a:bodyPr>
          <a:lstStyle/>
          <a:p>
            <a:r>
              <a:rPr lang="vi-VN" sz="2400" dirty="0" smtClean="0">
                <a:latin typeface="Times New Roman" pitchFamily="18" charset="0"/>
                <a:cs typeface="Times New Roman" pitchFamily="18" charset="0"/>
              </a:rPr>
              <a:t>* Trên thực tế: + Mỗi ngày tổ đó làm được số áo là: 20+5=25 (cái áo)</a:t>
            </a:r>
          </a:p>
        </p:txBody>
      </p:sp>
      <p:sp>
        <p:nvSpPr>
          <p:cNvPr id="27" name="Rectangle 26"/>
          <p:cNvSpPr/>
          <p:nvPr/>
        </p:nvSpPr>
        <p:spPr>
          <a:xfrm>
            <a:off x="155864" y="4019084"/>
            <a:ext cx="9064336" cy="461665"/>
          </a:xfrm>
          <a:prstGeom prst="rect">
            <a:avLst/>
          </a:prstGeom>
        </p:spPr>
        <p:txBody>
          <a:bodyPr wrap="square">
            <a:spAutoFit/>
          </a:bodyPr>
          <a:lstStyle/>
          <a:p>
            <a:r>
              <a:rPr lang="vi-VN" sz="2400" dirty="0" smtClean="0">
                <a:latin typeface="Times New Roman" pitchFamily="18" charset="0"/>
                <a:cs typeface="Times New Roman" pitchFamily="18" charset="0"/>
              </a:rPr>
              <a:t>+Tổng số áo tổ đó làm được là: </a:t>
            </a:r>
            <a:r>
              <a:rPr lang="vi-VN" sz="2400" i="1" dirty="0" smtClean="0">
                <a:latin typeface="Times New Roman" pitchFamily="18" charset="0"/>
                <a:cs typeface="Times New Roman" pitchFamily="18" charset="0"/>
              </a:rPr>
              <a:t>x</a:t>
            </a:r>
            <a:r>
              <a:rPr lang="vi-VN" sz="2400" dirty="0" smtClean="0">
                <a:latin typeface="Times New Roman" pitchFamily="18" charset="0"/>
                <a:cs typeface="Times New Roman" pitchFamily="18" charset="0"/>
              </a:rPr>
              <a:t> + 10 (cái áo)</a:t>
            </a:r>
          </a:p>
        </p:txBody>
      </p:sp>
      <p:graphicFrame>
        <p:nvGraphicFramePr>
          <p:cNvPr id="16" name="Object 15"/>
          <p:cNvGraphicFramePr>
            <a:graphicFrameLocks noChangeAspect="1"/>
          </p:cNvGraphicFramePr>
          <p:nvPr>
            <p:extLst>
              <p:ext uri="{D42A27DB-BD31-4B8C-83A1-F6EECF244321}">
                <p14:modId xmlns:p14="http://schemas.microsoft.com/office/powerpoint/2010/main" val="488819298"/>
              </p:ext>
            </p:extLst>
          </p:nvPr>
        </p:nvGraphicFramePr>
        <p:xfrm>
          <a:off x="2427288" y="5410200"/>
          <a:ext cx="3055937" cy="1038225"/>
        </p:xfrm>
        <a:graphic>
          <a:graphicData uri="http://schemas.openxmlformats.org/presentationml/2006/ole">
            <mc:AlternateContent xmlns:mc="http://schemas.openxmlformats.org/markup-compatibility/2006">
              <mc:Choice xmlns:v="urn:schemas-microsoft-com:vml" Requires="v">
                <p:oleObj spid="_x0000_s17603" name="Equation" r:id="rId19" imgW="1041120" imgH="431640" progId="Equation.DSMT4">
                  <p:embed/>
                </p:oleObj>
              </mc:Choice>
              <mc:Fallback>
                <p:oleObj name="Equation" r:id="rId19" imgW="1041120" imgH="431640" progId="Equation.DSMT4">
                  <p:embed/>
                  <p:pic>
                    <p:nvPicPr>
                      <p:cNvPr id="0" name="Object 11"/>
                      <p:cNvPicPr>
                        <a:picLocks noChangeAspect="1" noChangeArrowheads="1"/>
                      </p:cNvPicPr>
                      <p:nvPr/>
                    </p:nvPicPr>
                    <p:blipFill>
                      <a:blip r:embed="rId20"/>
                      <a:srcRect/>
                      <a:stretch>
                        <a:fillRect/>
                      </a:stretch>
                    </p:blipFill>
                    <p:spPr bwMode="auto">
                      <a:xfrm>
                        <a:off x="2427288" y="5410200"/>
                        <a:ext cx="3055937"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3542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2"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1987750931"/>
              </p:ext>
            </p:extLst>
          </p:nvPr>
        </p:nvGraphicFramePr>
        <p:xfrm>
          <a:off x="996950" y="1082675"/>
          <a:ext cx="6640513" cy="4403725"/>
        </p:xfrm>
        <a:graphic>
          <a:graphicData uri="http://schemas.openxmlformats.org/presentationml/2006/ole">
            <mc:AlternateContent xmlns:mc="http://schemas.openxmlformats.org/markup-compatibility/2006">
              <mc:Choice xmlns:v="urn:schemas-microsoft-com:vml" Requires="v">
                <p:oleObj spid="_x0000_s18454" name="Equation" r:id="rId3" imgW="2057400" imgH="1663560" progId="Equation.DSMT4">
                  <p:embed/>
                </p:oleObj>
              </mc:Choice>
              <mc:Fallback>
                <p:oleObj name="Equation" r:id="rId3" imgW="2057400" imgH="1663560" progId="Equation.DSMT4">
                  <p:embed/>
                  <p:pic>
                    <p:nvPicPr>
                      <p:cNvPr id="0" name=""/>
                      <p:cNvPicPr>
                        <a:picLocks noChangeAspect="1" noChangeArrowheads="1"/>
                      </p:cNvPicPr>
                      <p:nvPr/>
                    </p:nvPicPr>
                    <p:blipFill>
                      <a:blip r:embed="rId4"/>
                      <a:srcRect/>
                      <a:stretch>
                        <a:fillRect/>
                      </a:stretch>
                    </p:blipFill>
                    <p:spPr bwMode="auto">
                      <a:xfrm>
                        <a:off x="996950" y="1082675"/>
                        <a:ext cx="6640513" cy="440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533400" y="5334000"/>
            <a:ext cx="8001000" cy="646331"/>
          </a:xfrm>
          <a:prstGeom prst="rect">
            <a:avLst/>
          </a:prstGeom>
        </p:spPr>
        <p:txBody>
          <a:bodyPr wrap="square">
            <a:spAutoFit/>
          </a:bodyPr>
          <a:lstStyle/>
          <a:p>
            <a:r>
              <a:rPr lang="vi-VN" sz="3600" dirty="0" smtClean="0">
                <a:latin typeface="Times New Roman" pitchFamily="18" charset="0"/>
                <a:cs typeface="Times New Roman" pitchFamily="18" charset="0"/>
              </a:rPr>
              <a:t>Vậy số áo tổ </a:t>
            </a:r>
            <a:r>
              <a:rPr lang="vi-VN" sz="3600" smtClean="0">
                <a:latin typeface="Times New Roman" pitchFamily="18" charset="0"/>
                <a:cs typeface="Times New Roman" pitchFamily="18" charset="0"/>
              </a:rPr>
              <a:t>đó dự định làm là </a:t>
            </a:r>
            <a:r>
              <a:rPr lang="vi-VN" sz="3600" dirty="0" smtClean="0">
                <a:latin typeface="Times New Roman" pitchFamily="18" charset="0"/>
                <a:cs typeface="Times New Roman" pitchFamily="18" charset="0"/>
              </a:rPr>
              <a:t>340 cái áo</a:t>
            </a:r>
          </a:p>
        </p:txBody>
      </p:sp>
      <p:graphicFrame>
        <p:nvGraphicFramePr>
          <p:cNvPr id="2" name="Object 1"/>
          <p:cNvGraphicFramePr>
            <a:graphicFrameLocks noChangeAspect="1"/>
          </p:cNvGraphicFramePr>
          <p:nvPr>
            <p:extLst>
              <p:ext uri="{D42A27DB-BD31-4B8C-83A1-F6EECF244321}">
                <p14:modId xmlns:p14="http://schemas.microsoft.com/office/powerpoint/2010/main" val="4108251903"/>
              </p:ext>
            </p:extLst>
          </p:nvPr>
        </p:nvGraphicFramePr>
        <p:xfrm>
          <a:off x="1962150" y="20638"/>
          <a:ext cx="3360738" cy="1143000"/>
        </p:xfrm>
        <a:graphic>
          <a:graphicData uri="http://schemas.openxmlformats.org/presentationml/2006/ole">
            <mc:AlternateContent xmlns:mc="http://schemas.openxmlformats.org/markup-compatibility/2006">
              <mc:Choice xmlns:v="urn:schemas-microsoft-com:vml" Requires="v">
                <p:oleObj spid="_x0000_s18455" name="Equation" r:id="rId5" imgW="1041120" imgH="431640" progId="Equation.DSMT4">
                  <p:embed/>
                </p:oleObj>
              </mc:Choice>
              <mc:Fallback>
                <p:oleObj name="Equation" r:id="rId5" imgW="1041120" imgH="431640" progId="Equation.DSMT4">
                  <p:embed/>
                  <p:pic>
                    <p:nvPicPr>
                      <p:cNvPr id="0" name=""/>
                      <p:cNvPicPr>
                        <a:picLocks noChangeAspect="1" noChangeArrowheads="1"/>
                      </p:cNvPicPr>
                      <p:nvPr/>
                    </p:nvPicPr>
                    <p:blipFill>
                      <a:blip r:embed="rId6"/>
                      <a:srcRect/>
                      <a:stretch>
                        <a:fillRect/>
                      </a:stretch>
                    </p:blipFill>
                    <p:spPr bwMode="auto">
                      <a:xfrm>
                        <a:off x="1962150" y="20638"/>
                        <a:ext cx="33607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7035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bwMode="auto">
          <a:xfrm>
            <a:off x="457200" y="685800"/>
            <a:ext cx="807720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350" indent="7938">
              <a:defRPr sz="3200">
                <a:solidFill>
                  <a:schemeClr val="tx1"/>
                </a:solidFill>
                <a:latin typeface="Arial" pitchFamily="34" charset="0"/>
              </a:defRPr>
            </a:lvl1pPr>
            <a:lvl2pPr marL="750888"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pPr algn="just">
              <a:lnSpc>
                <a:spcPct val="90000"/>
              </a:lnSpc>
              <a:spcBef>
                <a:spcPct val="20000"/>
              </a:spcBef>
            </a:pPr>
            <a:r>
              <a:rPr lang="en-US" sz="2800" b="1" i="1" dirty="0" err="1">
                <a:solidFill>
                  <a:srgbClr val="FF0066"/>
                </a:solidFill>
                <a:latin typeface="Times New Roman" pitchFamily="18" charset="0"/>
                <a:cs typeface="Times New Roman" pitchFamily="18" charset="0"/>
              </a:rPr>
              <a:t>Các</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bước</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giải</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bài</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toán</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bằng</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cách</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lập</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phương</a:t>
            </a:r>
            <a:r>
              <a:rPr lang="en-US" sz="2800" b="1" i="1" dirty="0">
                <a:solidFill>
                  <a:srgbClr val="FF0066"/>
                </a:solidFill>
                <a:latin typeface="Times New Roman" pitchFamily="18" charset="0"/>
                <a:cs typeface="Times New Roman" pitchFamily="18" charset="0"/>
              </a:rPr>
              <a:t> </a:t>
            </a:r>
            <a:r>
              <a:rPr lang="en-US" sz="2800" b="1" i="1" dirty="0" err="1">
                <a:solidFill>
                  <a:srgbClr val="FF0066"/>
                </a:solidFill>
                <a:latin typeface="Times New Roman" pitchFamily="18" charset="0"/>
                <a:cs typeface="Times New Roman" pitchFamily="18" charset="0"/>
              </a:rPr>
              <a:t>trình</a:t>
            </a:r>
            <a:r>
              <a:rPr lang="en-US" sz="2800" b="1" i="1" dirty="0">
                <a:solidFill>
                  <a:srgbClr val="FF0066"/>
                </a:solidFill>
                <a:latin typeface="Times New Roman" pitchFamily="18" charset="0"/>
                <a:cs typeface="Times New Roman" pitchFamily="18" charset="0"/>
              </a:rPr>
              <a:t>:</a:t>
            </a:r>
          </a:p>
          <a:p>
            <a:pPr algn="just">
              <a:lnSpc>
                <a:spcPct val="90000"/>
              </a:lnSpc>
              <a:spcBef>
                <a:spcPct val="20000"/>
              </a:spcBef>
              <a:buFontTx/>
              <a:buChar char="•"/>
            </a:pPr>
            <a:r>
              <a:rPr lang="en-US" sz="2800" b="1" u="sng" dirty="0" err="1">
                <a:latin typeface="Times New Roman" pitchFamily="18" charset="0"/>
                <a:cs typeface="Times New Roman" pitchFamily="18" charset="0"/>
              </a:rPr>
              <a:t>Bước</a:t>
            </a:r>
            <a:r>
              <a:rPr lang="en-US" sz="2800" b="1" u="sng" dirty="0">
                <a:latin typeface="Times New Roman" pitchFamily="18" charset="0"/>
                <a:cs typeface="Times New Roman" pitchFamily="18" charset="0"/>
              </a:rPr>
              <a:t> 1:</a:t>
            </a:r>
            <a:r>
              <a:rPr lang="en-US" sz="2800" b="1" dirty="0">
                <a:latin typeface="Times New Roman" pitchFamily="18" charset="0"/>
                <a:cs typeface="Times New Roman" pitchFamily="18" charset="0"/>
              </a:rPr>
              <a:t> </a:t>
            </a:r>
            <a:r>
              <a:rPr lang="en-US" sz="2800" b="1" i="1" dirty="0" err="1">
                <a:solidFill>
                  <a:srgbClr val="6600CC"/>
                </a:solidFill>
                <a:latin typeface="Times New Roman" pitchFamily="18" charset="0"/>
                <a:cs typeface="Times New Roman" pitchFamily="18" charset="0"/>
              </a:rPr>
              <a:t>Lập</a:t>
            </a:r>
            <a:r>
              <a:rPr lang="en-US" sz="2800" b="1" i="1" dirty="0">
                <a:solidFill>
                  <a:srgbClr val="6600CC"/>
                </a:solidFill>
                <a:latin typeface="Times New Roman" pitchFamily="18" charset="0"/>
                <a:cs typeface="Times New Roman" pitchFamily="18" charset="0"/>
              </a:rPr>
              <a:t> </a:t>
            </a:r>
            <a:r>
              <a:rPr lang="en-US" sz="2800" b="1" i="1" dirty="0" err="1">
                <a:solidFill>
                  <a:srgbClr val="6600CC"/>
                </a:solidFill>
                <a:latin typeface="Times New Roman" pitchFamily="18" charset="0"/>
                <a:cs typeface="Times New Roman" pitchFamily="18" charset="0"/>
              </a:rPr>
              <a:t>phương</a:t>
            </a:r>
            <a:r>
              <a:rPr lang="en-US" sz="2800" b="1" i="1" dirty="0">
                <a:solidFill>
                  <a:srgbClr val="6600CC"/>
                </a:solidFill>
                <a:latin typeface="Times New Roman" pitchFamily="18" charset="0"/>
                <a:cs typeface="Times New Roman" pitchFamily="18" charset="0"/>
              </a:rPr>
              <a:t> </a:t>
            </a:r>
            <a:r>
              <a:rPr lang="en-US" sz="2800" b="1" i="1" dirty="0" err="1">
                <a:solidFill>
                  <a:srgbClr val="6600CC"/>
                </a:solidFill>
                <a:latin typeface="Times New Roman" pitchFamily="18" charset="0"/>
                <a:cs typeface="Times New Roman" pitchFamily="18" charset="0"/>
              </a:rPr>
              <a:t>trình</a:t>
            </a:r>
            <a:r>
              <a:rPr lang="en-US" sz="2800" dirty="0">
                <a:solidFill>
                  <a:srgbClr val="0000FF"/>
                </a:solidFill>
                <a:latin typeface="Times New Roman" pitchFamily="18" charset="0"/>
                <a:cs typeface="Times New Roman" pitchFamily="18" charset="0"/>
              </a:rPr>
              <a:t>:</a:t>
            </a:r>
          </a:p>
          <a:p>
            <a:pPr lvl="1" algn="just">
              <a:lnSpc>
                <a:spcPct val="90000"/>
              </a:lnSpc>
              <a:spcBef>
                <a:spcPct val="20000"/>
              </a:spcBef>
              <a:buClr>
                <a:srgbClr val="008000"/>
              </a:buClr>
              <a:buFont typeface="Arial" pitchFamily="34" charset="0"/>
              <a:buChar char="•"/>
            </a:pPr>
            <a:r>
              <a:rPr lang="en-US" sz="2800" b="1" dirty="0" err="1">
                <a:solidFill>
                  <a:srgbClr val="0000FF"/>
                </a:solidFill>
                <a:latin typeface="Times New Roman" pitchFamily="18" charset="0"/>
                <a:cs typeface="Times New Roman" pitchFamily="18" charset="0"/>
              </a:rPr>
              <a:t>Chọn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ẩn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số</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đặt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điều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kiện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ẩn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số</a:t>
            </a:r>
            <a:r>
              <a:rPr lang="en-US" sz="2800" b="1" dirty="0">
                <a:solidFill>
                  <a:srgbClr val="0000FF"/>
                </a:solidFill>
                <a:latin typeface="Times New Roman" pitchFamily="18" charset="0"/>
                <a:cs typeface="Times New Roman" pitchFamily="18" charset="0"/>
              </a:rPr>
              <a:t>.</a:t>
            </a:r>
          </a:p>
          <a:p>
            <a:pPr lvl="1" algn="just">
              <a:lnSpc>
                <a:spcPct val="90000"/>
              </a:lnSpc>
              <a:spcBef>
                <a:spcPct val="20000"/>
              </a:spcBef>
              <a:buClr>
                <a:srgbClr val="008000"/>
              </a:buClr>
              <a:buFont typeface="Arial" pitchFamily="34" charset="0"/>
              <a:buChar char="•"/>
            </a:pPr>
            <a:r>
              <a:rPr lang="en-US" sz="2800" b="1" dirty="0" err="1">
                <a:solidFill>
                  <a:srgbClr val="0000FF"/>
                </a:solidFill>
                <a:latin typeface="Times New Roman" pitchFamily="18" charset="0"/>
                <a:cs typeface="Times New Roman" pitchFamily="18" charset="0"/>
              </a:rPr>
              <a:t>Biểu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diễn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lượng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chưa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biết</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theo</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ẩn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và</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lượng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đã</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biết</a:t>
            </a:r>
            <a:r>
              <a:rPr lang="en-US" sz="2800" b="1" dirty="0">
                <a:solidFill>
                  <a:srgbClr val="0000FF"/>
                </a:solidFill>
                <a:latin typeface="Times New Roman" pitchFamily="18" charset="0"/>
                <a:cs typeface="Times New Roman" pitchFamily="18" charset="0"/>
              </a:rPr>
              <a:t>.</a:t>
            </a:r>
          </a:p>
          <a:p>
            <a:pPr lvl="1" algn="just">
              <a:lnSpc>
                <a:spcPct val="90000"/>
              </a:lnSpc>
              <a:spcBef>
                <a:spcPct val="20000"/>
              </a:spcBef>
              <a:buClr>
                <a:srgbClr val="008000"/>
              </a:buClr>
              <a:buFont typeface="Arial" pitchFamily="34" charset="0"/>
              <a:buChar char="•"/>
            </a:pPr>
            <a:r>
              <a:rPr lang="en-US" sz="2800" b="1" dirty="0" err="1">
                <a:solidFill>
                  <a:srgbClr val="0000FF"/>
                </a:solidFill>
                <a:latin typeface="Times New Roman" pitchFamily="18" charset="0"/>
                <a:cs typeface="Times New Roman" pitchFamily="18" charset="0"/>
              </a:rPr>
              <a:t>Lập</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phương</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trình</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biểu</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thị</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mối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quan</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hệ</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giữa</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các</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đại</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lượng</a:t>
            </a:r>
            <a:r>
              <a:rPr lang="en-US" sz="2800" b="1" dirty="0">
                <a:solidFill>
                  <a:srgbClr val="0000FF"/>
                </a:solidFill>
                <a:latin typeface="Times New Roman" pitchFamily="18" charset="0"/>
                <a:cs typeface="Times New Roman" pitchFamily="18" charset="0"/>
              </a:rPr>
              <a:t>.</a:t>
            </a:r>
          </a:p>
          <a:p>
            <a:pPr algn="just">
              <a:lnSpc>
                <a:spcPct val="90000"/>
              </a:lnSpc>
              <a:spcBef>
                <a:spcPct val="20000"/>
              </a:spcBef>
              <a:buFontTx/>
              <a:buChar char="•"/>
            </a:pPr>
            <a:r>
              <a:rPr lang="en-US" sz="2800" b="1" u="sng" dirty="0" err="1">
                <a:latin typeface="Times New Roman" pitchFamily="18" charset="0"/>
                <a:cs typeface="Times New Roman" pitchFamily="18" charset="0"/>
              </a:rPr>
              <a:t>Bước</a:t>
            </a:r>
            <a:r>
              <a:rPr lang="en-US" sz="2800" b="1" u="sng" dirty="0">
                <a:latin typeface="Times New Roman" pitchFamily="18" charset="0"/>
                <a:cs typeface="Times New Roman" pitchFamily="18" charset="0"/>
              </a:rPr>
              <a:t> 2:</a:t>
            </a:r>
            <a:r>
              <a:rPr lang="en-US" sz="2800" dirty="0">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Giải</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phương</a:t>
            </a:r>
            <a:r>
              <a:rPr lang="en-US" sz="2800" b="1" i="1" dirty="0">
                <a:solidFill>
                  <a:schemeClr val="hlink"/>
                </a:solidFill>
                <a:latin typeface="Times New Roman" pitchFamily="18" charset="0"/>
                <a:cs typeface="Times New Roman" pitchFamily="18" charset="0"/>
              </a:rPr>
              <a:t> </a:t>
            </a:r>
            <a:r>
              <a:rPr lang="en-US" sz="2800" b="1" i="1" dirty="0" err="1">
                <a:solidFill>
                  <a:schemeClr val="hlink"/>
                </a:solidFill>
                <a:latin typeface="Times New Roman" pitchFamily="18" charset="0"/>
                <a:cs typeface="Times New Roman" pitchFamily="18" charset="0"/>
              </a:rPr>
              <a:t>trình</a:t>
            </a:r>
            <a:r>
              <a:rPr lang="en-US" sz="2800" dirty="0">
                <a:solidFill>
                  <a:schemeClr val="hlink"/>
                </a:solidFill>
                <a:latin typeface="Times New Roman" pitchFamily="18" charset="0"/>
                <a:cs typeface="Times New Roman" pitchFamily="18" charset="0"/>
              </a:rPr>
              <a:t>.</a:t>
            </a:r>
          </a:p>
          <a:p>
            <a:pPr algn="just">
              <a:lnSpc>
                <a:spcPct val="90000"/>
              </a:lnSpc>
              <a:spcBef>
                <a:spcPct val="20000"/>
              </a:spcBef>
              <a:buFontTx/>
              <a:buChar char="•"/>
            </a:pPr>
            <a:r>
              <a:rPr lang="en-US" sz="2800" b="1" u="sng" dirty="0" err="1">
                <a:latin typeface="Times New Roman" pitchFamily="18" charset="0"/>
                <a:cs typeface="Times New Roman" pitchFamily="18" charset="0"/>
              </a:rPr>
              <a:t>Bước</a:t>
            </a:r>
            <a:r>
              <a:rPr lang="en-US" sz="2800" b="1" u="sng" dirty="0">
                <a:latin typeface="Times New Roman" pitchFamily="18" charset="0"/>
                <a:cs typeface="Times New Roman" pitchFamily="18" charset="0"/>
              </a:rPr>
              <a:t> 3:</a:t>
            </a:r>
            <a:r>
              <a:rPr lang="en-US" sz="2800" dirty="0">
                <a:latin typeface="Times New Roman" pitchFamily="18" charset="0"/>
                <a:cs typeface="Times New Roman" pitchFamily="18" charset="0"/>
              </a:rPr>
              <a:t> </a:t>
            </a:r>
            <a:r>
              <a:rPr lang="en-US" sz="2800" b="1" i="1" dirty="0" err="1">
                <a:solidFill>
                  <a:srgbClr val="6600CC"/>
                </a:solidFill>
                <a:latin typeface="Times New Roman" pitchFamily="18" charset="0"/>
                <a:cs typeface="Times New Roman" pitchFamily="18" charset="0"/>
              </a:rPr>
              <a:t>Trả</a:t>
            </a:r>
            <a:r>
              <a:rPr lang="en-US" sz="2800" b="1" i="1" dirty="0">
                <a:solidFill>
                  <a:srgbClr val="6600CC"/>
                </a:solidFill>
                <a:latin typeface="Times New Roman" pitchFamily="18" charset="0"/>
                <a:cs typeface="Times New Roman" pitchFamily="18" charset="0"/>
              </a:rPr>
              <a:t> </a:t>
            </a:r>
            <a:r>
              <a:rPr lang="en-US" sz="2800" b="1" i="1" dirty="0" err="1">
                <a:solidFill>
                  <a:srgbClr val="6600CC"/>
                </a:solidFill>
                <a:latin typeface="Times New Roman" pitchFamily="18" charset="0"/>
                <a:cs typeface="Times New Roman" pitchFamily="18" charset="0"/>
              </a:rPr>
              <a:t>lời</a:t>
            </a:r>
            <a:r>
              <a:rPr lang="en-US" sz="2800" dirty="0">
                <a:solidFill>
                  <a:srgbClr val="009900"/>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Kiểm</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tra</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xem</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trong</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các</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nghiệm</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của</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phương</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trình</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nghiệm</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nào</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thỏa</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mãn</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điều</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kiện</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của</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ẩn</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nghiệm</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nào</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không</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rồi</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kết</a:t>
            </a:r>
            <a:r>
              <a:rPr lang="en-US" sz="2800" b="1" dirty="0">
                <a:solidFill>
                  <a:srgbClr val="6600CC"/>
                </a:solidFill>
                <a:latin typeface="Times New Roman" pitchFamily="18" charset="0"/>
                <a:cs typeface="Times New Roman" pitchFamily="18" charset="0"/>
              </a:rPr>
              <a:t> </a:t>
            </a:r>
            <a:r>
              <a:rPr lang="en-US" sz="2800" b="1" dirty="0" err="1">
                <a:solidFill>
                  <a:srgbClr val="6600CC"/>
                </a:solidFill>
                <a:latin typeface="Times New Roman" pitchFamily="18" charset="0"/>
                <a:cs typeface="Times New Roman" pitchFamily="18" charset="0"/>
              </a:rPr>
              <a:t>luận</a:t>
            </a:r>
            <a:r>
              <a:rPr lang="en-US" sz="2800" b="1" dirty="0">
                <a:solidFill>
                  <a:srgbClr val="6600CC"/>
                </a:solidFill>
                <a:latin typeface="Times New Roman" pitchFamily="18" charset="0"/>
                <a:cs typeface="Times New Roman" pitchFamily="18" charset="0"/>
              </a:rPr>
              <a:t>.</a:t>
            </a:r>
          </a:p>
        </p:txBody>
      </p:sp>
      <p:sp>
        <p:nvSpPr>
          <p:cNvPr id="2" name="TextBox 1"/>
          <p:cNvSpPr txBox="1"/>
          <p:nvPr/>
        </p:nvSpPr>
        <p:spPr>
          <a:xfrm>
            <a:off x="498764" y="152400"/>
            <a:ext cx="6096000" cy="523220"/>
          </a:xfrm>
          <a:prstGeom prst="rect">
            <a:avLst/>
          </a:prstGeom>
          <a:noFill/>
        </p:spPr>
        <p:txBody>
          <a:bodyPr wrap="square" rtlCol="0">
            <a:spAutoFit/>
          </a:bodyPr>
          <a:lstStyle/>
          <a:p>
            <a:r>
              <a:rPr lang="vi-VN" sz="2800" b="1" dirty="0" smtClean="0">
                <a:latin typeface="Times New Roman" pitchFamily="18" charset="0"/>
                <a:cs typeface="Times New Roman" pitchFamily="18" charset="0"/>
              </a:rPr>
              <a:t>I. Kiến thức cần nhớ:</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8805229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linds(horizontal)">
                                      <p:cBhvr>
                                        <p:cTn id="10" dur="500"/>
                                        <p:tgtEl>
                                          <p:spTgt spid="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linds(horizontal)">
                                      <p:cBhvr>
                                        <p:cTn id="13" dur="500"/>
                                        <p:tgtEl>
                                          <p:spTgt spid="5">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linds(horizontal)">
                                      <p:cBhvr>
                                        <p:cTn id="16" dur="500"/>
                                        <p:tgtEl>
                                          <p:spTgt spid="5">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linds(horizontal)">
                                      <p:cBhvr>
                                        <p:cTn id="19" dur="500"/>
                                        <p:tgtEl>
                                          <p:spTgt spid="5">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blinds(horizontal)">
                                      <p:cBhvr>
                                        <p:cTn id="2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30225" y="0"/>
            <a:ext cx="8153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sz="2600" b="1" dirty="0" smtClean="0">
                <a:latin typeface="+mj-lt"/>
              </a:rPr>
              <a:t>II. Bài tập:</a:t>
            </a:r>
          </a:p>
        </p:txBody>
      </p:sp>
      <p:sp>
        <p:nvSpPr>
          <p:cNvPr id="7" name="Rectangle 3"/>
          <p:cNvSpPr txBox="1">
            <a:spLocks noChangeArrowheads="1"/>
          </p:cNvSpPr>
          <p:nvPr/>
        </p:nvSpPr>
        <p:spPr>
          <a:xfrm>
            <a:off x="304800" y="432955"/>
            <a:ext cx="8153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sz="2600" b="1" dirty="0" smtClean="0">
                <a:latin typeface="+mj-lt"/>
              </a:rPr>
              <a:t>Dạng 1. Toán chuyển động:</a:t>
            </a:r>
          </a:p>
        </p:txBody>
      </p:sp>
      <p:sp>
        <p:nvSpPr>
          <p:cNvPr id="8" name="Rectangle 3"/>
          <p:cNvSpPr txBox="1">
            <a:spLocks noChangeArrowheads="1"/>
          </p:cNvSpPr>
          <p:nvPr/>
        </p:nvSpPr>
        <p:spPr>
          <a:xfrm>
            <a:off x="304800" y="962892"/>
            <a:ext cx="8610600" cy="5334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sz="2600" dirty="0" smtClean="0">
                <a:latin typeface="+mj-lt"/>
              </a:rPr>
              <a:t>Gọi quãng đường: </a:t>
            </a:r>
            <a:r>
              <a:rPr lang="vi-VN" sz="2600" b="1" dirty="0" smtClean="0">
                <a:solidFill>
                  <a:srgbClr val="FF0000"/>
                </a:solidFill>
                <a:latin typeface="+mj-lt"/>
              </a:rPr>
              <a:t>s</a:t>
            </a:r>
            <a:r>
              <a:rPr lang="vi-VN" sz="2600" dirty="0" smtClean="0">
                <a:latin typeface="+mj-lt"/>
              </a:rPr>
              <a:t> (km)	Vận tốc: </a:t>
            </a:r>
            <a:r>
              <a:rPr lang="vi-VN" sz="2600" b="1" dirty="0" smtClean="0">
                <a:solidFill>
                  <a:srgbClr val="FF0000"/>
                </a:solidFill>
                <a:latin typeface="+mj-lt"/>
              </a:rPr>
              <a:t>v</a:t>
            </a:r>
            <a:r>
              <a:rPr lang="vi-VN" sz="2600" dirty="0" smtClean="0">
                <a:latin typeface="+mj-lt"/>
              </a:rPr>
              <a:t> (km/h)	Thời gian: </a:t>
            </a:r>
            <a:r>
              <a:rPr lang="vi-VN" sz="2600" b="1" dirty="0" smtClean="0">
                <a:solidFill>
                  <a:srgbClr val="FF0000"/>
                </a:solidFill>
                <a:latin typeface="+mj-lt"/>
              </a:rPr>
              <a:t>t</a:t>
            </a:r>
            <a:r>
              <a:rPr lang="vi-VN" sz="2600" dirty="0" smtClean="0">
                <a:latin typeface="+mj-lt"/>
              </a:rPr>
              <a:t> (h)</a:t>
            </a:r>
          </a:p>
        </p:txBody>
      </p:sp>
      <p:graphicFrame>
        <p:nvGraphicFramePr>
          <p:cNvPr id="10" name="Object 9"/>
          <p:cNvGraphicFramePr>
            <a:graphicFrameLocks noChangeAspect="1"/>
          </p:cNvGraphicFramePr>
          <p:nvPr>
            <p:extLst>
              <p:ext uri="{D42A27DB-BD31-4B8C-83A1-F6EECF244321}">
                <p14:modId xmlns:p14="http://schemas.microsoft.com/office/powerpoint/2010/main" val="1763158476"/>
              </p:ext>
            </p:extLst>
          </p:nvPr>
        </p:nvGraphicFramePr>
        <p:xfrm>
          <a:off x="304800" y="1970087"/>
          <a:ext cx="1033463" cy="544513"/>
        </p:xfrm>
        <a:graphic>
          <a:graphicData uri="http://schemas.openxmlformats.org/presentationml/2006/ole">
            <mc:AlternateContent xmlns:mc="http://schemas.openxmlformats.org/markup-compatibility/2006">
              <mc:Choice xmlns:v="urn:schemas-microsoft-com:vml" Requires="v">
                <p:oleObj spid="_x0000_s14424" name="Equation" r:id="rId3" imgW="241200" imgH="126720" progId="Equation.DSMT4">
                  <p:embed/>
                </p:oleObj>
              </mc:Choice>
              <mc:Fallback>
                <p:oleObj name="Equation" r:id="rId3" imgW="241200" imgH="126720" progId="Equation.DSMT4">
                  <p:embed/>
                  <p:pic>
                    <p:nvPicPr>
                      <p:cNvPr id="0" name=""/>
                      <p:cNvPicPr/>
                      <p:nvPr/>
                    </p:nvPicPr>
                    <p:blipFill>
                      <a:blip r:embed="rId4"/>
                      <a:stretch>
                        <a:fillRect/>
                      </a:stretch>
                    </p:blipFill>
                    <p:spPr>
                      <a:xfrm>
                        <a:off x="304800" y="1970087"/>
                        <a:ext cx="1033463" cy="544513"/>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677115783"/>
              </p:ext>
            </p:extLst>
          </p:nvPr>
        </p:nvGraphicFramePr>
        <p:xfrm>
          <a:off x="1306512" y="1846842"/>
          <a:ext cx="925513" cy="652463"/>
        </p:xfrm>
        <a:graphic>
          <a:graphicData uri="http://schemas.openxmlformats.org/presentationml/2006/ole">
            <mc:AlternateContent xmlns:mc="http://schemas.openxmlformats.org/markup-compatibility/2006">
              <mc:Choice xmlns:v="urn:schemas-microsoft-com:vml" Requires="v">
                <p:oleObj spid="_x0000_s14425" name="Equation" r:id="rId5" imgW="215640" imgH="152280" progId="Equation.DSMT4">
                  <p:embed/>
                </p:oleObj>
              </mc:Choice>
              <mc:Fallback>
                <p:oleObj name="Equation" r:id="rId5" imgW="215640" imgH="152280" progId="Equation.DSMT4">
                  <p:embed/>
                  <p:pic>
                    <p:nvPicPr>
                      <p:cNvPr id="0" name="Object 9"/>
                      <p:cNvPicPr>
                        <a:picLocks noChangeAspect="1" noChangeArrowheads="1"/>
                      </p:cNvPicPr>
                      <p:nvPr/>
                    </p:nvPicPr>
                    <p:blipFill>
                      <a:blip r:embed="rId6"/>
                      <a:srcRect/>
                      <a:stretch>
                        <a:fillRect/>
                      </a:stretch>
                    </p:blipFill>
                    <p:spPr bwMode="auto">
                      <a:xfrm>
                        <a:off x="1306512" y="1846842"/>
                        <a:ext cx="925513"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5955334"/>
              </p:ext>
            </p:extLst>
          </p:nvPr>
        </p:nvGraphicFramePr>
        <p:xfrm>
          <a:off x="2998787" y="1892300"/>
          <a:ext cx="1143000" cy="544513"/>
        </p:xfrm>
        <a:graphic>
          <a:graphicData uri="http://schemas.openxmlformats.org/presentationml/2006/ole">
            <mc:AlternateContent xmlns:mc="http://schemas.openxmlformats.org/markup-compatibility/2006">
              <mc:Choice xmlns:v="urn:schemas-microsoft-com:vml" Requires="v">
                <p:oleObj spid="_x0000_s14426" name="Equation" r:id="rId7" imgW="266400" imgH="126720" progId="Equation.DSMT4">
                  <p:embed/>
                </p:oleObj>
              </mc:Choice>
              <mc:Fallback>
                <p:oleObj name="Equation" r:id="rId7" imgW="266400" imgH="126720" progId="Equation.DSMT4">
                  <p:embed/>
                  <p:pic>
                    <p:nvPicPr>
                      <p:cNvPr id="0" name="Object 9"/>
                      <p:cNvPicPr>
                        <a:picLocks noChangeAspect="1" noChangeArrowheads="1"/>
                      </p:cNvPicPr>
                      <p:nvPr/>
                    </p:nvPicPr>
                    <p:blipFill>
                      <a:blip r:embed="rId8"/>
                      <a:srcRect/>
                      <a:stretch>
                        <a:fillRect/>
                      </a:stretch>
                    </p:blipFill>
                    <p:spPr bwMode="auto">
                      <a:xfrm>
                        <a:off x="2998787" y="1892300"/>
                        <a:ext cx="11430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383562529"/>
              </p:ext>
            </p:extLst>
          </p:nvPr>
        </p:nvGraphicFramePr>
        <p:xfrm>
          <a:off x="4244974" y="1169988"/>
          <a:ext cx="846137" cy="1849437"/>
        </p:xfrm>
        <a:graphic>
          <a:graphicData uri="http://schemas.openxmlformats.org/presentationml/2006/ole">
            <mc:AlternateContent xmlns:mc="http://schemas.openxmlformats.org/markup-compatibility/2006">
              <mc:Choice xmlns:v="urn:schemas-microsoft-com:vml" Requires="v">
                <p:oleObj spid="_x0000_s14427" name="Equation" r:id="rId9" imgW="126720" imgH="431640" progId="Equation.DSMT4">
                  <p:embed/>
                </p:oleObj>
              </mc:Choice>
              <mc:Fallback>
                <p:oleObj name="Equation" r:id="rId9" imgW="126720" imgH="431640" progId="Equation.DSMT4">
                  <p:embed/>
                  <p:pic>
                    <p:nvPicPr>
                      <p:cNvPr id="0" name="Object 10"/>
                      <p:cNvPicPr>
                        <a:picLocks noChangeAspect="1" noChangeArrowheads="1"/>
                      </p:cNvPicPr>
                      <p:nvPr/>
                    </p:nvPicPr>
                    <p:blipFill>
                      <a:blip r:embed="rId10"/>
                      <a:srcRect/>
                      <a:stretch>
                        <a:fillRect/>
                      </a:stretch>
                    </p:blipFill>
                    <p:spPr bwMode="auto">
                      <a:xfrm>
                        <a:off x="4244974" y="1169988"/>
                        <a:ext cx="846137" cy="184943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77781867"/>
              </p:ext>
            </p:extLst>
          </p:nvPr>
        </p:nvGraphicFramePr>
        <p:xfrm>
          <a:off x="5548313" y="1790700"/>
          <a:ext cx="979487" cy="652463"/>
        </p:xfrm>
        <a:graphic>
          <a:graphicData uri="http://schemas.openxmlformats.org/presentationml/2006/ole">
            <mc:AlternateContent xmlns:mc="http://schemas.openxmlformats.org/markup-compatibility/2006">
              <mc:Choice xmlns:v="urn:schemas-microsoft-com:vml" Requires="v">
                <p:oleObj spid="_x0000_s14428" name="Equation" r:id="rId11" imgW="228600" imgH="152280" progId="Equation.DSMT4">
                  <p:embed/>
                </p:oleObj>
              </mc:Choice>
              <mc:Fallback>
                <p:oleObj name="Equation" r:id="rId11" imgW="228600" imgH="152280" progId="Equation.DSMT4">
                  <p:embed/>
                  <p:pic>
                    <p:nvPicPr>
                      <p:cNvPr id="0" name="Object 11"/>
                      <p:cNvPicPr>
                        <a:picLocks noChangeAspect="1" noChangeArrowheads="1"/>
                      </p:cNvPicPr>
                      <p:nvPr/>
                    </p:nvPicPr>
                    <p:blipFill>
                      <a:blip r:embed="rId12"/>
                      <a:srcRect/>
                      <a:stretch>
                        <a:fillRect/>
                      </a:stretch>
                    </p:blipFill>
                    <p:spPr bwMode="auto">
                      <a:xfrm>
                        <a:off x="5548313" y="1790700"/>
                        <a:ext cx="979487" cy="652463"/>
                      </a:xfrm>
                      <a:prstGeom prst="rect">
                        <a:avLst/>
                      </a:prstGeom>
                      <a:noFill/>
                      <a:ln>
                        <a:noFill/>
                      </a:ln>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277873385"/>
              </p:ext>
            </p:extLst>
          </p:nvPr>
        </p:nvGraphicFramePr>
        <p:xfrm>
          <a:off x="6629400" y="1122363"/>
          <a:ext cx="1014413" cy="1849437"/>
        </p:xfrm>
        <a:graphic>
          <a:graphicData uri="http://schemas.openxmlformats.org/presentationml/2006/ole">
            <mc:AlternateContent xmlns:mc="http://schemas.openxmlformats.org/markup-compatibility/2006">
              <mc:Choice xmlns:v="urn:schemas-microsoft-com:vml" Requires="v">
                <p:oleObj spid="_x0000_s14429" name="Equation" r:id="rId13" imgW="152280" imgH="431640" progId="Equation.DSMT4">
                  <p:embed/>
                </p:oleObj>
              </mc:Choice>
              <mc:Fallback>
                <p:oleObj name="Equation" r:id="rId13" imgW="152280" imgH="431640" progId="Equation.DSMT4">
                  <p:embed/>
                  <p:pic>
                    <p:nvPicPr>
                      <p:cNvPr id="0" name="Object 12"/>
                      <p:cNvPicPr>
                        <a:picLocks noChangeAspect="1" noChangeArrowheads="1"/>
                      </p:cNvPicPr>
                      <p:nvPr/>
                    </p:nvPicPr>
                    <p:blipFill>
                      <a:blip r:embed="rId14"/>
                      <a:srcRect/>
                      <a:stretch>
                        <a:fillRect/>
                      </a:stretch>
                    </p:blipFill>
                    <p:spPr bwMode="auto">
                      <a:xfrm>
                        <a:off x="6629400" y="1122363"/>
                        <a:ext cx="1014413" cy="1849437"/>
                      </a:xfrm>
                      <a:prstGeom prst="rect">
                        <a:avLst/>
                      </a:prstGeom>
                      <a:noFill/>
                      <a:ln>
                        <a:noFill/>
                      </a:ln>
                      <a:extLst/>
                    </p:spPr>
                  </p:pic>
                </p:oleObj>
              </mc:Fallback>
            </mc:AlternateContent>
          </a:graphicData>
        </a:graphic>
      </p:graphicFrame>
      <p:sp>
        <p:nvSpPr>
          <p:cNvPr id="16" name="Rectangle 3"/>
          <p:cNvSpPr txBox="1">
            <a:spLocks noChangeArrowheads="1"/>
          </p:cNvSpPr>
          <p:nvPr/>
        </p:nvSpPr>
        <p:spPr>
          <a:xfrm>
            <a:off x="304800" y="2902527"/>
            <a:ext cx="81534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vi-VN" sz="2600" dirty="0" smtClean="0">
                <a:latin typeface="+mj-lt"/>
              </a:rPr>
              <a:t>Ta lập bảng phân tích sau:</a:t>
            </a:r>
          </a:p>
        </p:txBody>
      </p:sp>
      <p:graphicFrame>
        <p:nvGraphicFramePr>
          <p:cNvPr id="17" name="Table 16"/>
          <p:cNvGraphicFramePr>
            <a:graphicFrameLocks noGrp="1"/>
          </p:cNvGraphicFramePr>
          <p:nvPr>
            <p:extLst>
              <p:ext uri="{D42A27DB-BD31-4B8C-83A1-F6EECF244321}">
                <p14:modId xmlns:p14="http://schemas.microsoft.com/office/powerpoint/2010/main" val="1154411966"/>
              </p:ext>
            </p:extLst>
          </p:nvPr>
        </p:nvGraphicFramePr>
        <p:xfrm>
          <a:off x="1103312" y="3664527"/>
          <a:ext cx="6556375" cy="2359930"/>
        </p:xfrm>
        <a:graphic>
          <a:graphicData uri="http://schemas.openxmlformats.org/drawingml/2006/table">
            <a:tbl>
              <a:tblPr/>
              <a:tblGrid>
                <a:gridCol w="1487626"/>
                <a:gridCol w="1758104"/>
                <a:gridCol w="1493036"/>
                <a:gridCol w="1817609"/>
              </a:tblGrid>
              <a:tr h="29183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085">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085">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3510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P spid="8" grpId="0" build="p"/>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530225" y="0"/>
            <a:ext cx="8153400" cy="1752600"/>
          </a:xfrm>
        </p:spPr>
        <p:txBody>
          <a:bodyPr>
            <a:normAutofit/>
          </a:bodyPr>
          <a:lstStyle/>
          <a:p>
            <a:pPr marL="0" indent="0" algn="just">
              <a:buNone/>
            </a:pPr>
            <a:r>
              <a:rPr lang="vi-VN" sz="2600" b="1" dirty="0" smtClean="0">
                <a:solidFill>
                  <a:srgbClr val="FF0000"/>
                </a:solidFill>
                <a:latin typeface="+mj-lt"/>
              </a:rPr>
              <a:t>Bài </a:t>
            </a:r>
            <a:r>
              <a:rPr lang="vi-VN" sz="2600" b="1" dirty="0">
                <a:solidFill>
                  <a:srgbClr val="FF0000"/>
                </a:solidFill>
                <a:latin typeface="+mj-lt"/>
              </a:rPr>
              <a:t>1.</a:t>
            </a:r>
            <a:r>
              <a:rPr lang="vi-VN" sz="2600" dirty="0">
                <a:solidFill>
                  <a:srgbClr val="FF0000"/>
                </a:solidFill>
                <a:latin typeface="+mj-lt"/>
              </a:rPr>
              <a:t> Một người đi xe máy từ A đến B với vận tốc trung bình là 35 km/h. Khi từ B trở về A, người đó đi với vận tốc trung bình là 40 km/h nên thời gian về ít hơn thời gian đi là 15 phút. Tính quãng đường AB</a:t>
            </a:r>
            <a:r>
              <a:rPr lang="vi-VN" sz="2600" dirty="0" smtClean="0">
                <a:solidFill>
                  <a:srgbClr val="FF0000"/>
                </a:solidFill>
                <a:latin typeface="+mj-lt"/>
              </a:rPr>
              <a:t>.</a:t>
            </a:r>
            <a:endParaRPr lang="en-US" sz="2600" dirty="0">
              <a:solidFill>
                <a:srgbClr val="FF0000"/>
              </a:solidFill>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3240350082"/>
              </p:ext>
            </p:extLst>
          </p:nvPr>
        </p:nvGraphicFramePr>
        <p:xfrm>
          <a:off x="457200" y="2575166"/>
          <a:ext cx="7467601" cy="3054870"/>
        </p:xfrm>
        <a:graphic>
          <a:graphicData uri="http://schemas.openxmlformats.org/drawingml/2006/table">
            <a:tbl>
              <a:tblPr/>
              <a:tblGrid>
                <a:gridCol w="1694381"/>
                <a:gridCol w="2002451"/>
                <a:gridCol w="1700543"/>
                <a:gridCol w="2070226"/>
              </a:tblGrid>
              <a:tr h="55551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72051889"/>
              </p:ext>
            </p:extLst>
          </p:nvPr>
        </p:nvGraphicFramePr>
        <p:xfrm>
          <a:off x="2824163" y="3429000"/>
          <a:ext cx="503237" cy="447675"/>
        </p:xfrm>
        <a:graphic>
          <a:graphicData uri="http://schemas.openxmlformats.org/presentationml/2006/ole">
            <mc:AlternateContent xmlns:mc="http://schemas.openxmlformats.org/markup-compatibility/2006">
              <mc:Choice xmlns:v="urn:schemas-microsoft-com:vml" Requires="v">
                <p:oleObj spid="_x0000_s1253"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2824163" y="3429000"/>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4803775" y="3352800"/>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35</a:t>
            </a:r>
            <a:endParaRPr lang="en-US" dirty="0">
              <a:latin typeface="+mj-lt"/>
            </a:endParaRPr>
          </a:p>
        </p:txBody>
      </p:sp>
      <p:sp>
        <p:nvSpPr>
          <p:cNvPr id="28" name="TextBox 27"/>
          <p:cNvSpPr txBox="1">
            <a:spLocks noChangeArrowheads="1"/>
          </p:cNvSpPr>
          <p:nvPr/>
        </p:nvSpPr>
        <p:spPr bwMode="auto">
          <a:xfrm>
            <a:off x="4689474" y="4638243"/>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173519336"/>
              </p:ext>
            </p:extLst>
          </p:nvPr>
        </p:nvGraphicFramePr>
        <p:xfrm>
          <a:off x="2895600" y="4598161"/>
          <a:ext cx="503237" cy="447675"/>
        </p:xfrm>
        <a:graphic>
          <a:graphicData uri="http://schemas.openxmlformats.org/presentationml/2006/ole">
            <mc:AlternateContent xmlns:mc="http://schemas.openxmlformats.org/markup-compatibility/2006">
              <mc:Choice xmlns:v="urn:schemas-microsoft-com:vml" Requires="v">
                <p:oleObj spid="_x0000_s1254" name="Equation" r:id="rId5" imgW="139680" imgH="126720" progId="Equation.DSMT4">
                  <p:embed/>
                </p:oleObj>
              </mc:Choice>
              <mc:Fallback>
                <p:oleObj name="Equation" r:id="rId5" imgW="139680" imgH="12672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598161"/>
                        <a:ext cx="50323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1265795968"/>
              </p:ext>
            </p:extLst>
          </p:nvPr>
        </p:nvGraphicFramePr>
        <p:xfrm>
          <a:off x="6629400" y="3200400"/>
          <a:ext cx="464661" cy="981094"/>
        </p:xfrm>
        <a:graphic>
          <a:graphicData uri="http://schemas.openxmlformats.org/presentationml/2006/ole">
            <mc:AlternateContent xmlns:mc="http://schemas.openxmlformats.org/markup-compatibility/2006">
              <mc:Choice xmlns:v="urn:schemas-microsoft-com:vml" Requires="v">
                <p:oleObj spid="_x0000_s1255" name="Equation" r:id="rId7" imgW="228600" imgH="431640" progId="Equation.DSMT4">
                  <p:embed/>
                </p:oleObj>
              </mc:Choice>
              <mc:Fallback>
                <p:oleObj name="Equation" r:id="rId7" imgW="228600" imgH="431640" progId="Equation.DSMT4">
                  <p:embed/>
                  <p:pic>
                    <p:nvPicPr>
                      <p:cNvPr id="0" name=""/>
                      <p:cNvPicPr>
                        <a:picLocks noChangeAspect="1" noChangeArrowheads="1"/>
                      </p:cNvPicPr>
                      <p:nvPr/>
                    </p:nvPicPr>
                    <p:blipFill>
                      <a:blip r:embed="rId8"/>
                      <a:srcRect/>
                      <a:stretch>
                        <a:fillRect/>
                      </a:stretch>
                    </p:blipFill>
                    <p:spPr bwMode="auto">
                      <a:xfrm>
                        <a:off x="6629400" y="3200400"/>
                        <a:ext cx="464661" cy="981094"/>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176189968"/>
              </p:ext>
            </p:extLst>
          </p:nvPr>
        </p:nvGraphicFramePr>
        <p:xfrm>
          <a:off x="6553200" y="4468812"/>
          <a:ext cx="470024" cy="941388"/>
        </p:xfrm>
        <a:graphic>
          <a:graphicData uri="http://schemas.openxmlformats.org/presentationml/2006/ole">
            <mc:AlternateContent xmlns:mc="http://schemas.openxmlformats.org/markup-compatibility/2006">
              <mc:Choice xmlns:v="urn:schemas-microsoft-com:vml" Requires="v">
                <p:oleObj spid="_x0000_s1256" name="Equation" r:id="rId9" imgW="241200" imgH="431640" progId="Equation.DSMT4">
                  <p:embed/>
                </p:oleObj>
              </mc:Choice>
              <mc:Fallback>
                <p:oleObj name="Equation" r:id="rId9" imgW="241200" imgH="431640" progId="Equation.DSMT4">
                  <p:embed/>
                  <p:pic>
                    <p:nvPicPr>
                      <p:cNvPr id="0" name="Object 7"/>
                      <p:cNvPicPr>
                        <a:picLocks noChangeAspect="1" noChangeArrowheads="1"/>
                      </p:cNvPicPr>
                      <p:nvPr/>
                    </p:nvPicPr>
                    <p:blipFill>
                      <a:blip r:embed="rId10"/>
                      <a:srcRect/>
                      <a:stretch>
                        <a:fillRect/>
                      </a:stretch>
                    </p:blipFill>
                    <p:spPr bwMode="auto">
                      <a:xfrm>
                        <a:off x="6553200" y="4468812"/>
                        <a:ext cx="470024" cy="941388"/>
                      </a:xfrm>
                      <a:prstGeom prst="rect">
                        <a:avLst/>
                      </a:prstGeom>
                      <a:noFill/>
                      <a:ln>
                        <a:noFill/>
                      </a:ln>
                    </p:spPr>
                  </p:pic>
                </p:oleObj>
              </mc:Fallback>
            </mc:AlternateContent>
          </a:graphicData>
        </a:graphic>
      </p:graphicFrame>
      <p:grpSp>
        <p:nvGrpSpPr>
          <p:cNvPr id="11" name="Group 10"/>
          <p:cNvGrpSpPr/>
          <p:nvPr/>
        </p:nvGrpSpPr>
        <p:grpSpPr>
          <a:xfrm>
            <a:off x="1905000" y="1714501"/>
            <a:ext cx="5029200" cy="751819"/>
            <a:chOff x="1295400" y="1981200"/>
            <a:chExt cx="5029200" cy="751819"/>
          </a:xfrm>
        </p:grpSpPr>
        <p:sp>
          <p:nvSpPr>
            <p:cNvPr id="5" name="TextBox 4"/>
            <p:cNvSpPr txBox="1"/>
            <p:nvPr/>
          </p:nvSpPr>
          <p:spPr>
            <a:xfrm>
              <a:off x="1295400" y="2095500"/>
              <a:ext cx="5029200" cy="523220"/>
            </a:xfrm>
            <a:prstGeom prst="rect">
              <a:avLst/>
            </a:prstGeom>
            <a:noFill/>
          </p:spPr>
          <p:txBody>
            <a:bodyPr wrap="square" rtlCol="0">
              <a:spAutoFit/>
            </a:bodyPr>
            <a:lstStyle/>
            <a:p>
              <a:r>
                <a:rPr lang="vi-VN" sz="2800" dirty="0" smtClean="0">
                  <a:latin typeface="Times New Roman" pitchFamily="18" charset="0"/>
                  <a:cs typeface="Times New Roman" pitchFamily="18" charset="0"/>
                </a:rPr>
                <a:t>Đổi 15 phút =    h</a:t>
              </a:r>
              <a:endParaRPr lang="en-US" sz="2800" dirty="0">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413059610"/>
                </p:ext>
              </p:extLst>
            </p:nvPr>
          </p:nvGraphicFramePr>
          <p:xfrm>
            <a:off x="3429000" y="1981200"/>
            <a:ext cx="237224" cy="751819"/>
          </p:xfrm>
          <a:graphic>
            <a:graphicData uri="http://schemas.openxmlformats.org/presentationml/2006/ole">
              <mc:AlternateContent xmlns:mc="http://schemas.openxmlformats.org/markup-compatibility/2006">
                <mc:Choice xmlns:v="urn:schemas-microsoft-com:vml" Requires="v">
                  <p:oleObj spid="_x0000_s1257" name="Equation" r:id="rId11" imgW="152280" imgH="431640" progId="Equation.DSMT4">
                    <p:embed/>
                  </p:oleObj>
                </mc:Choice>
                <mc:Fallback>
                  <p:oleObj name="Equation" r:id="rId11" imgW="152280" imgH="431640" progId="Equation.DSMT4">
                    <p:embed/>
                    <p:pic>
                      <p:nvPicPr>
                        <p:cNvPr id="0" name="Object 7"/>
                        <p:cNvPicPr>
                          <a:picLocks noChangeAspect="1" noChangeArrowheads="1"/>
                        </p:cNvPicPr>
                        <p:nvPr/>
                      </p:nvPicPr>
                      <p:blipFill>
                        <a:blip r:embed="rId12"/>
                        <a:srcRect/>
                        <a:stretch>
                          <a:fillRect/>
                        </a:stretch>
                      </p:blipFill>
                      <p:spPr bwMode="auto">
                        <a:xfrm>
                          <a:off x="3429000" y="1981200"/>
                          <a:ext cx="237224" cy="751819"/>
                        </a:xfrm>
                        <a:prstGeom prst="rect">
                          <a:avLst/>
                        </a:prstGeom>
                        <a:noFill/>
                        <a:ln>
                          <a:noFill/>
                        </a:ln>
                      </p:spPr>
                    </p:pic>
                  </p:oleObj>
                </mc:Fallback>
              </mc:AlternateContent>
            </a:graphicData>
          </a:graphic>
        </p:graphicFrame>
      </p:grpSp>
      <p:graphicFrame>
        <p:nvGraphicFramePr>
          <p:cNvPr id="10" name="Object 9"/>
          <p:cNvGraphicFramePr>
            <a:graphicFrameLocks noChangeAspect="1"/>
          </p:cNvGraphicFramePr>
          <p:nvPr>
            <p:extLst>
              <p:ext uri="{D42A27DB-BD31-4B8C-83A1-F6EECF244321}">
                <p14:modId xmlns:p14="http://schemas.microsoft.com/office/powerpoint/2010/main" val="162995060"/>
              </p:ext>
            </p:extLst>
          </p:nvPr>
        </p:nvGraphicFramePr>
        <p:xfrm>
          <a:off x="1981199" y="5638800"/>
          <a:ext cx="3728622" cy="1143000"/>
        </p:xfrm>
        <a:graphic>
          <a:graphicData uri="http://schemas.openxmlformats.org/presentationml/2006/ole">
            <mc:AlternateContent xmlns:mc="http://schemas.openxmlformats.org/markup-compatibility/2006">
              <mc:Choice xmlns:v="urn:schemas-microsoft-com:vml" Requires="v">
                <p:oleObj spid="_x0000_s1258" name="Equation" r:id="rId13" imgW="1155600" imgH="431640" progId="Equation.DSMT4">
                  <p:embed/>
                </p:oleObj>
              </mc:Choice>
              <mc:Fallback>
                <p:oleObj name="Equation" r:id="rId13" imgW="1155600" imgH="431640" progId="Equation.DSMT4">
                  <p:embed/>
                  <p:pic>
                    <p:nvPicPr>
                      <p:cNvPr id="0" name="Object 7"/>
                      <p:cNvPicPr>
                        <a:picLocks noChangeAspect="1" noChangeArrowheads="1"/>
                      </p:cNvPicPr>
                      <p:nvPr/>
                    </p:nvPicPr>
                    <p:blipFill>
                      <a:blip r:embed="rId14"/>
                      <a:srcRect/>
                      <a:stretch>
                        <a:fillRect/>
                      </a:stretch>
                    </p:blipFill>
                    <p:spPr bwMode="auto">
                      <a:xfrm>
                        <a:off x="1981199" y="5638800"/>
                        <a:ext cx="3728622" cy="11430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7211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P spid="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89966650"/>
              </p:ext>
            </p:extLst>
          </p:nvPr>
        </p:nvGraphicFramePr>
        <p:xfrm>
          <a:off x="457200" y="0"/>
          <a:ext cx="4343400" cy="2565400"/>
        </p:xfrm>
        <a:graphic>
          <a:graphicData uri="http://schemas.openxmlformats.org/drawingml/2006/table">
            <a:tbl>
              <a:tblPr/>
              <a:tblGrid>
                <a:gridCol w="1143000"/>
                <a:gridCol w="1066800"/>
                <a:gridCol w="1219200"/>
                <a:gridCol w="914400"/>
              </a:tblGrid>
              <a:tr h="48616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93632095"/>
              </p:ext>
            </p:extLst>
          </p:nvPr>
        </p:nvGraphicFramePr>
        <p:xfrm>
          <a:off x="1828800" y="695325"/>
          <a:ext cx="503237" cy="447675"/>
        </p:xfrm>
        <a:graphic>
          <a:graphicData uri="http://schemas.openxmlformats.org/presentationml/2006/ole">
            <mc:AlternateContent xmlns:mc="http://schemas.openxmlformats.org/markup-compatibility/2006">
              <mc:Choice xmlns:v="urn:schemas-microsoft-com:vml" Requires="v">
                <p:oleObj spid="_x0000_s2255"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1828800" y="695325"/>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2895600" y="6344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35</a:t>
            </a:r>
            <a:endParaRPr lang="en-US" dirty="0">
              <a:latin typeface="+mj-lt"/>
            </a:endParaRPr>
          </a:p>
        </p:txBody>
      </p:sp>
      <p:sp>
        <p:nvSpPr>
          <p:cNvPr id="8" name="TextBox 7"/>
          <p:cNvSpPr txBox="1">
            <a:spLocks noChangeArrowheads="1"/>
          </p:cNvSpPr>
          <p:nvPr/>
        </p:nvSpPr>
        <p:spPr bwMode="auto">
          <a:xfrm>
            <a:off x="2895600" y="1651575"/>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168133086"/>
              </p:ext>
            </p:extLst>
          </p:nvPr>
        </p:nvGraphicFramePr>
        <p:xfrm>
          <a:off x="1752600" y="1732202"/>
          <a:ext cx="503237" cy="447675"/>
        </p:xfrm>
        <a:graphic>
          <a:graphicData uri="http://schemas.openxmlformats.org/presentationml/2006/ole">
            <mc:AlternateContent xmlns:mc="http://schemas.openxmlformats.org/markup-compatibility/2006">
              <mc:Choice xmlns:v="urn:schemas-microsoft-com:vml" Requires="v">
                <p:oleObj spid="_x0000_s2256"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732202"/>
                        <a:ext cx="503237" cy="447675"/>
                      </a:xfrm>
                      <a:prstGeom prst="rect">
                        <a:avLst/>
                      </a:prstGeom>
                      <a:noFill/>
                      <a:ln>
                        <a:noFill/>
                      </a:ln>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390485357"/>
              </p:ext>
            </p:extLst>
          </p:nvPr>
        </p:nvGraphicFramePr>
        <p:xfrm>
          <a:off x="4079875" y="515197"/>
          <a:ext cx="464661" cy="981094"/>
        </p:xfrm>
        <a:graphic>
          <a:graphicData uri="http://schemas.openxmlformats.org/presentationml/2006/ole">
            <mc:AlternateContent xmlns:mc="http://schemas.openxmlformats.org/markup-compatibility/2006">
              <mc:Choice xmlns:v="urn:schemas-microsoft-com:vml" Requires="v">
                <p:oleObj spid="_x0000_s2257" name="Equation" r:id="rId7" imgW="228600" imgH="431640" progId="Equation.DSMT4">
                  <p:embed/>
                </p:oleObj>
              </mc:Choice>
              <mc:Fallback>
                <p:oleObj name="Equation" r:id="rId7" imgW="228600" imgH="431640" progId="Equation.DSMT4">
                  <p:embed/>
                  <p:pic>
                    <p:nvPicPr>
                      <p:cNvPr id="0" name=""/>
                      <p:cNvPicPr>
                        <a:picLocks noChangeAspect="1" noChangeArrowheads="1"/>
                      </p:cNvPicPr>
                      <p:nvPr/>
                    </p:nvPicPr>
                    <p:blipFill>
                      <a:blip r:embed="rId8"/>
                      <a:srcRect/>
                      <a:stretch>
                        <a:fillRect/>
                      </a:stretch>
                    </p:blipFill>
                    <p:spPr bwMode="auto">
                      <a:xfrm>
                        <a:off x="4079875" y="515197"/>
                        <a:ext cx="464661" cy="981094"/>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748794992"/>
              </p:ext>
            </p:extLst>
          </p:nvPr>
        </p:nvGraphicFramePr>
        <p:xfrm>
          <a:off x="4079875" y="1472981"/>
          <a:ext cx="470024" cy="941388"/>
        </p:xfrm>
        <a:graphic>
          <a:graphicData uri="http://schemas.openxmlformats.org/presentationml/2006/ole">
            <mc:AlternateContent xmlns:mc="http://schemas.openxmlformats.org/markup-compatibility/2006">
              <mc:Choice xmlns:v="urn:schemas-microsoft-com:vml" Requires="v">
                <p:oleObj spid="_x0000_s2258" name="Equation" r:id="rId9" imgW="241200" imgH="431640" progId="Equation.DSMT4">
                  <p:embed/>
                </p:oleObj>
              </mc:Choice>
              <mc:Fallback>
                <p:oleObj name="Equation" r:id="rId9" imgW="241200" imgH="431640" progId="Equation.DSMT4">
                  <p:embed/>
                  <p:pic>
                    <p:nvPicPr>
                      <p:cNvPr id="0" name=""/>
                      <p:cNvPicPr>
                        <a:picLocks noChangeAspect="1" noChangeArrowheads="1"/>
                      </p:cNvPicPr>
                      <p:nvPr/>
                    </p:nvPicPr>
                    <p:blipFill>
                      <a:blip r:embed="rId10"/>
                      <a:srcRect/>
                      <a:stretch>
                        <a:fillRect/>
                      </a:stretch>
                    </p:blipFill>
                    <p:spPr bwMode="auto">
                      <a:xfrm>
                        <a:off x="4079875" y="1472981"/>
                        <a:ext cx="470024" cy="941388"/>
                      </a:xfrm>
                      <a:prstGeom prst="rect">
                        <a:avLst/>
                      </a:prstGeom>
                      <a:noFill/>
                      <a:ln>
                        <a:noFill/>
                      </a:ln>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978163761"/>
              </p:ext>
            </p:extLst>
          </p:nvPr>
        </p:nvGraphicFramePr>
        <p:xfrm>
          <a:off x="4953000" y="583912"/>
          <a:ext cx="3728622" cy="1143000"/>
        </p:xfrm>
        <a:graphic>
          <a:graphicData uri="http://schemas.openxmlformats.org/presentationml/2006/ole">
            <mc:AlternateContent xmlns:mc="http://schemas.openxmlformats.org/markup-compatibility/2006">
              <mc:Choice xmlns:v="urn:schemas-microsoft-com:vml" Requires="v">
                <p:oleObj spid="_x0000_s2259" name="Equation" r:id="rId11" imgW="1155600" imgH="431640" progId="Equation.DSMT4">
                  <p:embed/>
                </p:oleObj>
              </mc:Choice>
              <mc:Fallback>
                <p:oleObj name="Equation" r:id="rId11" imgW="1155600" imgH="431640" progId="Equation.DSMT4">
                  <p:embed/>
                  <p:pic>
                    <p:nvPicPr>
                      <p:cNvPr id="0" name=""/>
                      <p:cNvPicPr>
                        <a:picLocks noChangeAspect="1" noChangeArrowheads="1"/>
                      </p:cNvPicPr>
                      <p:nvPr/>
                    </p:nvPicPr>
                    <p:blipFill>
                      <a:blip r:embed="rId12"/>
                      <a:srcRect/>
                      <a:stretch>
                        <a:fillRect/>
                      </a:stretch>
                    </p:blipFill>
                    <p:spPr bwMode="auto">
                      <a:xfrm>
                        <a:off x="4953000" y="583912"/>
                        <a:ext cx="3728622" cy="1143000"/>
                      </a:xfrm>
                      <a:prstGeom prst="rect">
                        <a:avLst/>
                      </a:prstGeom>
                      <a:noFill/>
                      <a:ln>
                        <a:noFill/>
                      </a:ln>
                    </p:spPr>
                  </p:pic>
                </p:oleObj>
              </mc:Fallback>
            </mc:AlternateContent>
          </a:graphicData>
        </a:graphic>
      </p:graphicFrame>
      <p:sp>
        <p:nvSpPr>
          <p:cNvPr id="14" name="Rectangle 13"/>
          <p:cNvSpPr/>
          <p:nvPr/>
        </p:nvSpPr>
        <p:spPr>
          <a:xfrm>
            <a:off x="457200" y="2667000"/>
            <a:ext cx="8229600" cy="461665"/>
          </a:xfrm>
          <a:prstGeom prst="rect">
            <a:avLst/>
          </a:prstGeom>
        </p:spPr>
        <p:txBody>
          <a:bodyPr wrap="square">
            <a:spAutoFit/>
          </a:bodyPr>
          <a:lstStyle/>
          <a:p>
            <a:r>
              <a:rPr lang="vi-VN" sz="2400" dirty="0" smtClean="0">
                <a:latin typeface="Times New Roman" pitchFamily="18" charset="0"/>
                <a:cs typeface="Times New Roman" pitchFamily="18" charset="0"/>
              </a:rPr>
              <a:t>Gọi quãng đường AB là </a:t>
            </a:r>
            <a:r>
              <a:rPr lang="vi-VN" sz="2400" i="1" dirty="0" smtClean="0">
                <a:latin typeface="Times New Roman" pitchFamily="18" charset="0"/>
                <a:cs typeface="Times New Roman" pitchFamily="18" charset="0"/>
              </a:rPr>
              <a:t>x</a:t>
            </a:r>
            <a:r>
              <a:rPr lang="vi-VN" sz="2400" dirty="0" smtClean="0">
                <a:latin typeface="Times New Roman" pitchFamily="18" charset="0"/>
                <a:cs typeface="Times New Roman" pitchFamily="18" charset="0"/>
              </a:rPr>
              <a:t> (km, x&gt;0)</a:t>
            </a:r>
          </a:p>
        </p:txBody>
      </p:sp>
      <p:grpSp>
        <p:nvGrpSpPr>
          <p:cNvPr id="18" name="Group 17"/>
          <p:cNvGrpSpPr/>
          <p:nvPr/>
        </p:nvGrpSpPr>
        <p:grpSpPr>
          <a:xfrm>
            <a:off x="457200" y="2895600"/>
            <a:ext cx="8686800" cy="887901"/>
            <a:chOff x="457200" y="3197286"/>
            <a:chExt cx="8686800" cy="887901"/>
          </a:xfrm>
        </p:grpSpPr>
        <p:sp>
          <p:nvSpPr>
            <p:cNvPr id="15" name="Rectangle 14"/>
            <p:cNvSpPr/>
            <p:nvPr/>
          </p:nvSpPr>
          <p:spPr>
            <a:xfrm>
              <a:off x="457200" y="3410405"/>
              <a:ext cx="8686800" cy="461665"/>
            </a:xfrm>
            <a:prstGeom prst="rect">
              <a:avLst/>
            </a:prstGeom>
          </p:spPr>
          <p:txBody>
            <a:bodyPr wrap="square">
              <a:spAutoFit/>
            </a:bodyPr>
            <a:lstStyle/>
            <a:p>
              <a:r>
                <a:rPr lang="vi-VN" sz="2400" dirty="0" smtClean="0">
                  <a:latin typeface="Times New Roman" pitchFamily="18" charset="0"/>
                  <a:cs typeface="Times New Roman" pitchFamily="18" charset="0"/>
                </a:rPr>
                <a:t>Lúc đi, người đó đi với vận tốc 35km/h nên thời gian đi là       (h)</a:t>
              </a:r>
            </a:p>
          </p:txBody>
        </p:sp>
        <p:graphicFrame>
          <p:nvGraphicFramePr>
            <p:cNvPr id="17" name="Object 16"/>
            <p:cNvGraphicFramePr>
              <a:graphicFrameLocks noChangeAspect="1"/>
            </p:cNvGraphicFramePr>
            <p:nvPr>
              <p:extLst>
                <p:ext uri="{D42A27DB-BD31-4B8C-83A1-F6EECF244321}">
                  <p14:modId xmlns:p14="http://schemas.microsoft.com/office/powerpoint/2010/main" val="1516849215"/>
                </p:ext>
              </p:extLst>
            </p:nvPr>
          </p:nvGraphicFramePr>
          <p:xfrm>
            <a:off x="7696200" y="3197286"/>
            <a:ext cx="420963" cy="887901"/>
          </p:xfrm>
          <a:graphic>
            <a:graphicData uri="http://schemas.openxmlformats.org/presentationml/2006/ole">
              <mc:AlternateContent xmlns:mc="http://schemas.openxmlformats.org/markup-compatibility/2006">
                <mc:Choice xmlns:v="urn:schemas-microsoft-com:vml" Requires="v">
                  <p:oleObj spid="_x0000_s2260" name="Equation" r:id="rId13" imgW="228600" imgH="431640" progId="Equation.DSMT4">
                    <p:embed/>
                  </p:oleObj>
                </mc:Choice>
                <mc:Fallback>
                  <p:oleObj name="Equation" r:id="rId13" imgW="228600" imgH="431640" progId="Equation.DSMT4">
                    <p:embed/>
                    <p:pic>
                      <p:nvPicPr>
                        <p:cNvPr id="0" name="Object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96200" y="3197286"/>
                          <a:ext cx="420963" cy="887901"/>
                        </a:xfrm>
                        <a:prstGeom prst="rect">
                          <a:avLst/>
                        </a:prstGeom>
                        <a:noFill/>
                        <a:ln>
                          <a:noFill/>
                        </a:ln>
                      </p:spPr>
                    </p:pic>
                  </p:oleObj>
                </mc:Fallback>
              </mc:AlternateContent>
            </a:graphicData>
          </a:graphic>
        </p:graphicFrame>
      </p:grpSp>
      <p:grpSp>
        <p:nvGrpSpPr>
          <p:cNvPr id="22" name="Group 21"/>
          <p:cNvGrpSpPr/>
          <p:nvPr/>
        </p:nvGrpSpPr>
        <p:grpSpPr>
          <a:xfrm>
            <a:off x="457200" y="3722538"/>
            <a:ext cx="8686800" cy="849462"/>
            <a:chOff x="457200" y="4103538"/>
            <a:chExt cx="8686800" cy="849462"/>
          </a:xfrm>
        </p:grpSpPr>
        <p:sp>
          <p:nvSpPr>
            <p:cNvPr id="16" name="Rectangle 15"/>
            <p:cNvSpPr/>
            <p:nvPr/>
          </p:nvSpPr>
          <p:spPr>
            <a:xfrm>
              <a:off x="457200" y="4267200"/>
              <a:ext cx="8686800" cy="461665"/>
            </a:xfrm>
            <a:prstGeom prst="rect">
              <a:avLst/>
            </a:prstGeom>
          </p:spPr>
          <p:txBody>
            <a:bodyPr wrap="square">
              <a:spAutoFit/>
            </a:bodyPr>
            <a:lstStyle/>
            <a:p>
              <a:r>
                <a:rPr lang="vi-VN" sz="2400" dirty="0" smtClean="0">
                  <a:latin typeface="Times New Roman" pitchFamily="18" charset="0"/>
                  <a:cs typeface="Times New Roman" pitchFamily="18" charset="0"/>
                </a:rPr>
                <a:t>Lúc về, người đó đi với vận tốc 40km/h nên thời gian về là       (h)</a:t>
              </a:r>
            </a:p>
          </p:txBody>
        </p:sp>
        <p:graphicFrame>
          <p:nvGraphicFramePr>
            <p:cNvPr id="19" name="Object 18"/>
            <p:cNvGraphicFramePr>
              <a:graphicFrameLocks noChangeAspect="1"/>
            </p:cNvGraphicFramePr>
            <p:nvPr>
              <p:extLst>
                <p:ext uri="{D42A27DB-BD31-4B8C-83A1-F6EECF244321}">
                  <p14:modId xmlns:p14="http://schemas.microsoft.com/office/powerpoint/2010/main" val="3103767830"/>
                </p:ext>
              </p:extLst>
            </p:nvPr>
          </p:nvGraphicFramePr>
          <p:xfrm>
            <a:off x="7772400" y="4103538"/>
            <a:ext cx="424015" cy="849462"/>
          </p:xfrm>
          <a:graphic>
            <a:graphicData uri="http://schemas.openxmlformats.org/presentationml/2006/ole">
              <mc:AlternateContent xmlns:mc="http://schemas.openxmlformats.org/markup-compatibility/2006">
                <mc:Choice xmlns:v="urn:schemas-microsoft-com:vml" Requires="v">
                  <p:oleObj spid="_x0000_s2261" name="Equation" r:id="rId15" imgW="241200" imgH="431640" progId="Equation.DSMT4">
                    <p:embed/>
                  </p:oleObj>
                </mc:Choice>
                <mc:Fallback>
                  <p:oleObj name="Equation" r:id="rId15" imgW="241200" imgH="431640" progId="Equation.DSMT4">
                    <p:embed/>
                    <p:pic>
                      <p:nvPicPr>
                        <p:cNvPr id="0" name="Object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772400" y="4103538"/>
                          <a:ext cx="424015" cy="849462"/>
                        </a:xfrm>
                        <a:prstGeom prst="rect">
                          <a:avLst/>
                        </a:prstGeom>
                        <a:noFill/>
                        <a:ln>
                          <a:noFill/>
                        </a:ln>
                      </p:spPr>
                    </p:pic>
                  </p:oleObj>
                </mc:Fallback>
              </mc:AlternateContent>
            </a:graphicData>
          </a:graphic>
        </p:graphicFrame>
      </p:grpSp>
      <p:grpSp>
        <p:nvGrpSpPr>
          <p:cNvPr id="21" name="Group 20"/>
          <p:cNvGrpSpPr/>
          <p:nvPr/>
        </p:nvGrpSpPr>
        <p:grpSpPr>
          <a:xfrm>
            <a:off x="457200" y="4419600"/>
            <a:ext cx="8458200" cy="1387276"/>
            <a:chOff x="533400" y="5147053"/>
            <a:chExt cx="8458200" cy="1387276"/>
          </a:xfrm>
        </p:grpSpPr>
        <p:sp>
          <p:nvSpPr>
            <p:cNvPr id="13" name="TextBox 12"/>
            <p:cNvSpPr txBox="1"/>
            <p:nvPr/>
          </p:nvSpPr>
          <p:spPr>
            <a:xfrm>
              <a:off x="533400" y="5334000"/>
              <a:ext cx="8458200" cy="1200329"/>
            </a:xfrm>
            <a:prstGeom prst="rect">
              <a:avLst/>
            </a:prstGeom>
            <a:noFill/>
          </p:spPr>
          <p:txBody>
            <a:bodyPr wrap="square" rtlCol="0">
              <a:spAutoFit/>
            </a:bodyPr>
            <a:lstStyle/>
            <a:p>
              <a:r>
                <a:rPr lang="vi-VN" sz="2400" dirty="0" smtClean="0">
                  <a:latin typeface="Times New Roman" pitchFamily="18" charset="0"/>
                  <a:cs typeface="Times New Roman" pitchFamily="18" charset="0"/>
                </a:rPr>
                <a:t>Theo đề bài: thời gian về ít hơn thời gian đi là 15 phút =    h nên ta có phương trình:</a:t>
              </a:r>
            </a:p>
            <a:p>
              <a:endParaRPr lang="en-US" sz="2400" dirty="0">
                <a:latin typeface="Times New Roman" pitchFamily="18" charset="0"/>
                <a:cs typeface="Times New Roman" pitchFamily="18"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493296813"/>
                </p:ext>
              </p:extLst>
            </p:nvPr>
          </p:nvGraphicFramePr>
          <p:xfrm>
            <a:off x="7467600" y="5147053"/>
            <a:ext cx="236538" cy="752475"/>
          </p:xfrm>
          <a:graphic>
            <a:graphicData uri="http://schemas.openxmlformats.org/presentationml/2006/ole">
              <mc:AlternateContent xmlns:mc="http://schemas.openxmlformats.org/markup-compatibility/2006">
                <mc:Choice xmlns:v="urn:schemas-microsoft-com:vml" Requires="v">
                  <p:oleObj spid="_x0000_s2262" name="Equation" r:id="rId17" imgW="152280" imgH="431640" progId="Equation.DSMT4">
                    <p:embed/>
                  </p:oleObj>
                </mc:Choice>
                <mc:Fallback>
                  <p:oleObj name="Equation" r:id="rId17" imgW="152280" imgH="431640" progId="Equation.DSMT4">
                    <p:embed/>
                    <p:pic>
                      <p:nvPicPr>
                        <p:cNvPr id="0" name="Object 7"/>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467600" y="5147053"/>
                          <a:ext cx="236538"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23" name="Object 22"/>
          <p:cNvGraphicFramePr>
            <a:graphicFrameLocks noChangeAspect="1"/>
          </p:cNvGraphicFramePr>
          <p:nvPr>
            <p:extLst>
              <p:ext uri="{D42A27DB-BD31-4B8C-83A1-F6EECF244321}">
                <p14:modId xmlns:p14="http://schemas.microsoft.com/office/powerpoint/2010/main" val="3341195542"/>
              </p:ext>
            </p:extLst>
          </p:nvPr>
        </p:nvGraphicFramePr>
        <p:xfrm>
          <a:off x="2706687" y="5291660"/>
          <a:ext cx="2746375" cy="1143000"/>
        </p:xfrm>
        <a:graphic>
          <a:graphicData uri="http://schemas.openxmlformats.org/presentationml/2006/ole">
            <mc:AlternateContent xmlns:mc="http://schemas.openxmlformats.org/markup-compatibility/2006">
              <mc:Choice xmlns:v="urn:schemas-microsoft-com:vml" Requires="v">
                <p:oleObj spid="_x0000_s2263" name="Equation" r:id="rId19" imgW="850680" imgH="431640" progId="Equation.DSMT4">
                  <p:embed/>
                </p:oleObj>
              </mc:Choice>
              <mc:Fallback>
                <p:oleObj name="Equation" r:id="rId19" imgW="850680" imgH="431640" progId="Equation.DSMT4">
                  <p:embed/>
                  <p:pic>
                    <p:nvPicPr>
                      <p:cNvPr id="0" name="Object 11"/>
                      <p:cNvPicPr>
                        <a:picLocks noChangeAspect="1" noChangeArrowheads="1"/>
                      </p:cNvPicPr>
                      <p:nvPr/>
                    </p:nvPicPr>
                    <p:blipFill>
                      <a:blip r:embed="rId20"/>
                      <a:srcRect/>
                      <a:stretch>
                        <a:fillRect/>
                      </a:stretch>
                    </p:blipFill>
                    <p:spPr bwMode="auto">
                      <a:xfrm>
                        <a:off x="2706687" y="5291660"/>
                        <a:ext cx="2746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0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43413336"/>
              </p:ext>
            </p:extLst>
          </p:nvPr>
        </p:nvGraphicFramePr>
        <p:xfrm>
          <a:off x="2209800" y="76200"/>
          <a:ext cx="2746375" cy="1143000"/>
        </p:xfrm>
        <a:graphic>
          <a:graphicData uri="http://schemas.openxmlformats.org/presentationml/2006/ole">
            <mc:AlternateContent xmlns:mc="http://schemas.openxmlformats.org/markup-compatibility/2006">
              <mc:Choice xmlns:v="urn:schemas-microsoft-com:vml" Requires="v">
                <p:oleObj spid="_x0000_s3119" name="Equation" r:id="rId3" imgW="850680" imgH="431640" progId="Equation.DSMT4">
                  <p:embed/>
                </p:oleObj>
              </mc:Choice>
              <mc:Fallback>
                <p:oleObj name="Equation" r:id="rId3" imgW="850680" imgH="431640" progId="Equation.DSMT4">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76200"/>
                        <a:ext cx="2746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61170959"/>
              </p:ext>
            </p:extLst>
          </p:nvPr>
        </p:nvGraphicFramePr>
        <p:xfrm>
          <a:off x="1447800" y="1295400"/>
          <a:ext cx="5738813" cy="3092450"/>
        </p:xfrm>
        <a:graphic>
          <a:graphicData uri="http://schemas.openxmlformats.org/presentationml/2006/ole">
            <mc:AlternateContent xmlns:mc="http://schemas.openxmlformats.org/markup-compatibility/2006">
              <mc:Choice xmlns:v="urn:schemas-microsoft-com:vml" Requires="v">
                <p:oleObj spid="_x0000_s3120" name="Equation" r:id="rId5" imgW="1777680" imgH="1168200" progId="Equation.DSMT4">
                  <p:embed/>
                </p:oleObj>
              </mc:Choice>
              <mc:Fallback>
                <p:oleObj name="Equation" r:id="rId5" imgW="1777680" imgH="1168200" progId="Equation.DSMT4">
                  <p:embed/>
                  <p:pic>
                    <p:nvPicPr>
                      <p:cNvPr id="0" name="Object 4"/>
                      <p:cNvPicPr>
                        <a:picLocks noChangeAspect="1" noChangeArrowheads="1"/>
                      </p:cNvPicPr>
                      <p:nvPr/>
                    </p:nvPicPr>
                    <p:blipFill>
                      <a:blip r:embed="rId6"/>
                      <a:srcRect/>
                      <a:stretch>
                        <a:fillRect/>
                      </a:stretch>
                    </p:blipFill>
                    <p:spPr bwMode="auto">
                      <a:xfrm>
                        <a:off x="1447800" y="1295400"/>
                        <a:ext cx="5738813"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838200" y="4459069"/>
            <a:ext cx="8229600" cy="646331"/>
          </a:xfrm>
          <a:prstGeom prst="rect">
            <a:avLst/>
          </a:prstGeom>
        </p:spPr>
        <p:txBody>
          <a:bodyPr wrap="square">
            <a:spAutoFit/>
          </a:bodyPr>
          <a:lstStyle/>
          <a:p>
            <a:r>
              <a:rPr lang="vi-VN" sz="3600" dirty="0" smtClean="0">
                <a:latin typeface="Times New Roman" pitchFamily="18" charset="0"/>
                <a:cs typeface="Times New Roman" pitchFamily="18" charset="0"/>
              </a:rPr>
              <a:t>Vậy quãng đường AB là 70 km</a:t>
            </a:r>
          </a:p>
        </p:txBody>
      </p:sp>
    </p:spTree>
    <p:extLst>
      <p:ext uri="{BB962C8B-B14F-4D97-AF65-F5344CB8AC3E}">
        <p14:creationId xmlns:p14="http://schemas.microsoft.com/office/powerpoint/2010/main" val="8960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sz="half" idx="1"/>
          </p:nvPr>
        </p:nvSpPr>
        <p:spPr>
          <a:xfrm>
            <a:off x="530225" y="0"/>
            <a:ext cx="8153400" cy="1828800"/>
          </a:xfrm>
        </p:spPr>
        <p:txBody>
          <a:bodyPr>
            <a:normAutofit/>
          </a:bodyPr>
          <a:lstStyle/>
          <a:p>
            <a:pPr marL="0" indent="0">
              <a:buNone/>
            </a:pPr>
            <a:r>
              <a:rPr lang="vi-VN" sz="2600" b="1" dirty="0" smtClean="0">
                <a:solidFill>
                  <a:srgbClr val="FF0000"/>
                </a:solidFill>
                <a:latin typeface="+mj-lt"/>
              </a:rPr>
              <a:t>Bài 2.</a:t>
            </a:r>
            <a:r>
              <a:rPr lang="vi-VN" sz="2600" dirty="0" smtClean="0">
                <a:solidFill>
                  <a:srgbClr val="FF0000"/>
                </a:solidFill>
                <a:latin typeface="+mj-lt"/>
              </a:rPr>
              <a:t> </a:t>
            </a:r>
            <a:r>
              <a:rPr lang="vi-VN" sz="2800" dirty="0">
                <a:solidFill>
                  <a:srgbClr val="FF0000"/>
                </a:solidFill>
                <a:latin typeface="+mj-lt"/>
              </a:rPr>
              <a:t>Một ng­ười đi xe máy từ A đến B với vận tốc 40 km/h. Lúc về ng­ười đó đi  với vận tốc 30 km/h, do đó thời gian về lâu hơn thời gian đi là 30 phút.Tính quãng đ­ường AB</a:t>
            </a:r>
            <a:r>
              <a:rPr lang="vi-VN" sz="2800" dirty="0" smtClean="0">
                <a:solidFill>
                  <a:srgbClr val="FF0000"/>
                </a:solidFill>
                <a:latin typeface="+mj-lt"/>
              </a:rPr>
              <a:t>.</a:t>
            </a:r>
            <a:endParaRPr lang="en-US" sz="2800" dirty="0">
              <a:solidFill>
                <a:srgbClr val="FF0000"/>
              </a:solidFill>
              <a:latin typeface="+mj-lt"/>
            </a:endParaRPr>
          </a:p>
        </p:txBody>
      </p:sp>
      <p:graphicFrame>
        <p:nvGraphicFramePr>
          <p:cNvPr id="4" name="Table 3"/>
          <p:cNvGraphicFramePr>
            <a:graphicFrameLocks noGrp="1"/>
          </p:cNvGraphicFramePr>
          <p:nvPr>
            <p:extLst>
              <p:ext uri="{D42A27DB-BD31-4B8C-83A1-F6EECF244321}">
                <p14:modId xmlns:p14="http://schemas.microsoft.com/office/powerpoint/2010/main" val="2572993693"/>
              </p:ext>
            </p:extLst>
          </p:nvPr>
        </p:nvGraphicFramePr>
        <p:xfrm>
          <a:off x="457200" y="2575166"/>
          <a:ext cx="7467601" cy="3054870"/>
        </p:xfrm>
        <a:graphic>
          <a:graphicData uri="http://schemas.openxmlformats.org/drawingml/2006/table">
            <a:tbl>
              <a:tblPr/>
              <a:tblGrid>
                <a:gridCol w="1694381"/>
                <a:gridCol w="2002451"/>
                <a:gridCol w="1700543"/>
                <a:gridCol w="2070226"/>
              </a:tblGrid>
              <a:tr h="55551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7921">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vi-VN"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10936600"/>
              </p:ext>
            </p:extLst>
          </p:nvPr>
        </p:nvGraphicFramePr>
        <p:xfrm>
          <a:off x="2824163" y="3429000"/>
          <a:ext cx="503237" cy="447675"/>
        </p:xfrm>
        <a:graphic>
          <a:graphicData uri="http://schemas.openxmlformats.org/presentationml/2006/ole">
            <mc:AlternateContent xmlns:mc="http://schemas.openxmlformats.org/markup-compatibility/2006">
              <mc:Choice xmlns:v="urn:schemas-microsoft-com:vml" Requires="v">
                <p:oleObj spid="_x0000_s7281"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2824163" y="3429000"/>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4803775" y="3352800"/>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sp>
        <p:nvSpPr>
          <p:cNvPr id="28" name="TextBox 27"/>
          <p:cNvSpPr txBox="1">
            <a:spLocks noChangeArrowheads="1"/>
          </p:cNvSpPr>
          <p:nvPr/>
        </p:nvSpPr>
        <p:spPr bwMode="auto">
          <a:xfrm>
            <a:off x="4689474" y="4638243"/>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a:latin typeface="+mj-lt"/>
              </a:rPr>
              <a:t>3</a:t>
            </a:r>
            <a:r>
              <a:rPr lang="vi-VN" dirty="0" smtClean="0">
                <a:latin typeface="+mj-lt"/>
              </a:rPr>
              <a:t>0</a:t>
            </a:r>
            <a:endParaRPr lang="en-US" dirty="0">
              <a:latin typeface="+mj-lt"/>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257143750"/>
              </p:ext>
            </p:extLst>
          </p:nvPr>
        </p:nvGraphicFramePr>
        <p:xfrm>
          <a:off x="2895600" y="4598161"/>
          <a:ext cx="503237" cy="447675"/>
        </p:xfrm>
        <a:graphic>
          <a:graphicData uri="http://schemas.openxmlformats.org/presentationml/2006/ole">
            <mc:AlternateContent xmlns:mc="http://schemas.openxmlformats.org/markup-compatibility/2006">
              <mc:Choice xmlns:v="urn:schemas-microsoft-com:vml" Requires="v">
                <p:oleObj spid="_x0000_s7282"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598161"/>
                        <a:ext cx="50323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2685566519"/>
              </p:ext>
            </p:extLst>
          </p:nvPr>
        </p:nvGraphicFramePr>
        <p:xfrm>
          <a:off x="6616700" y="3200400"/>
          <a:ext cx="490538" cy="981075"/>
        </p:xfrm>
        <a:graphic>
          <a:graphicData uri="http://schemas.openxmlformats.org/presentationml/2006/ole">
            <mc:AlternateContent xmlns:mc="http://schemas.openxmlformats.org/markup-compatibility/2006">
              <mc:Choice xmlns:v="urn:schemas-microsoft-com:vml" Requires="v">
                <p:oleObj spid="_x0000_s7283" name="Equation" r:id="rId7" imgW="241200" imgH="431640" progId="Equation.DSMT4">
                  <p:embed/>
                </p:oleObj>
              </mc:Choice>
              <mc:Fallback>
                <p:oleObj name="Equation" r:id="rId7" imgW="241200" imgH="431640" progId="Equation.DSMT4">
                  <p:embed/>
                  <p:pic>
                    <p:nvPicPr>
                      <p:cNvPr id="0" name=""/>
                      <p:cNvPicPr>
                        <a:picLocks noChangeAspect="1" noChangeArrowheads="1"/>
                      </p:cNvPicPr>
                      <p:nvPr/>
                    </p:nvPicPr>
                    <p:blipFill>
                      <a:blip r:embed="rId8"/>
                      <a:srcRect/>
                      <a:stretch>
                        <a:fillRect/>
                      </a:stretch>
                    </p:blipFill>
                    <p:spPr bwMode="auto">
                      <a:xfrm>
                        <a:off x="6616700" y="3200400"/>
                        <a:ext cx="490538" cy="981075"/>
                      </a:xfrm>
                      <a:prstGeom prst="rect">
                        <a:avLst/>
                      </a:prstGeom>
                      <a:noFill/>
                      <a:ln>
                        <a:noFill/>
                      </a:ln>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96395809"/>
              </p:ext>
            </p:extLst>
          </p:nvPr>
        </p:nvGraphicFramePr>
        <p:xfrm>
          <a:off x="6565900" y="4468813"/>
          <a:ext cx="444500" cy="941387"/>
        </p:xfrm>
        <a:graphic>
          <a:graphicData uri="http://schemas.openxmlformats.org/presentationml/2006/ole">
            <mc:AlternateContent xmlns:mc="http://schemas.openxmlformats.org/markup-compatibility/2006">
              <mc:Choice xmlns:v="urn:schemas-microsoft-com:vml" Requires="v">
                <p:oleObj spid="_x0000_s7284" name="Equation" r:id="rId9" imgW="228600" imgH="431640" progId="Equation.DSMT4">
                  <p:embed/>
                </p:oleObj>
              </mc:Choice>
              <mc:Fallback>
                <p:oleObj name="Equation" r:id="rId9" imgW="228600" imgH="431640" progId="Equation.DSMT4">
                  <p:embed/>
                  <p:pic>
                    <p:nvPicPr>
                      <p:cNvPr id="0" name=""/>
                      <p:cNvPicPr>
                        <a:picLocks noChangeAspect="1" noChangeArrowheads="1"/>
                      </p:cNvPicPr>
                      <p:nvPr/>
                    </p:nvPicPr>
                    <p:blipFill>
                      <a:blip r:embed="rId10"/>
                      <a:srcRect/>
                      <a:stretch>
                        <a:fillRect/>
                      </a:stretch>
                    </p:blipFill>
                    <p:spPr bwMode="auto">
                      <a:xfrm>
                        <a:off x="6565900" y="4468813"/>
                        <a:ext cx="444500" cy="941387"/>
                      </a:xfrm>
                      <a:prstGeom prst="rect">
                        <a:avLst/>
                      </a:prstGeom>
                      <a:noFill/>
                      <a:ln>
                        <a:noFill/>
                      </a:ln>
                    </p:spPr>
                  </p:pic>
                </p:oleObj>
              </mc:Fallback>
            </mc:AlternateContent>
          </a:graphicData>
        </a:graphic>
      </p:graphicFrame>
      <p:grpSp>
        <p:nvGrpSpPr>
          <p:cNvPr id="11" name="Group 10"/>
          <p:cNvGrpSpPr/>
          <p:nvPr/>
        </p:nvGrpSpPr>
        <p:grpSpPr>
          <a:xfrm>
            <a:off x="2254539" y="1700646"/>
            <a:ext cx="5029200" cy="751819"/>
            <a:chOff x="1295400" y="1981200"/>
            <a:chExt cx="5029200" cy="751819"/>
          </a:xfrm>
        </p:grpSpPr>
        <p:sp>
          <p:nvSpPr>
            <p:cNvPr id="5" name="TextBox 4"/>
            <p:cNvSpPr txBox="1"/>
            <p:nvPr/>
          </p:nvSpPr>
          <p:spPr>
            <a:xfrm>
              <a:off x="1295400" y="2095500"/>
              <a:ext cx="5029200" cy="523220"/>
            </a:xfrm>
            <a:prstGeom prst="rect">
              <a:avLst/>
            </a:prstGeom>
            <a:noFill/>
          </p:spPr>
          <p:txBody>
            <a:bodyPr wrap="square" rtlCol="0">
              <a:spAutoFit/>
            </a:bodyPr>
            <a:lstStyle/>
            <a:p>
              <a:r>
                <a:rPr lang="vi-VN" sz="2800" dirty="0" smtClean="0">
                  <a:latin typeface="Times New Roman" pitchFamily="18" charset="0"/>
                  <a:cs typeface="Times New Roman" pitchFamily="18" charset="0"/>
                </a:rPr>
                <a:t>Đổi 30 phút =    h</a:t>
              </a:r>
              <a:endParaRPr lang="en-US" sz="2800" dirty="0">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567658507"/>
                </p:ext>
              </p:extLst>
            </p:nvPr>
          </p:nvGraphicFramePr>
          <p:xfrm>
            <a:off x="3429000" y="1981200"/>
            <a:ext cx="237224" cy="751819"/>
          </p:xfrm>
          <a:graphic>
            <a:graphicData uri="http://schemas.openxmlformats.org/presentationml/2006/ole">
              <mc:AlternateContent xmlns:mc="http://schemas.openxmlformats.org/markup-compatibility/2006">
                <mc:Choice xmlns:v="urn:schemas-microsoft-com:vml" Requires="v">
                  <p:oleObj spid="_x0000_s7285" name="Equation" r:id="rId11" imgW="152280" imgH="431640" progId="Equation.DSMT4">
                    <p:embed/>
                  </p:oleObj>
                </mc:Choice>
                <mc:Fallback>
                  <p:oleObj name="Equation" r:id="rId11" imgW="152280" imgH="431640" progId="Equation.DSMT4">
                    <p:embed/>
                    <p:pic>
                      <p:nvPicPr>
                        <p:cNvPr id="0" name=""/>
                        <p:cNvPicPr>
                          <a:picLocks noChangeAspect="1" noChangeArrowheads="1"/>
                        </p:cNvPicPr>
                        <p:nvPr/>
                      </p:nvPicPr>
                      <p:blipFill>
                        <a:blip r:embed="rId12"/>
                        <a:srcRect/>
                        <a:stretch>
                          <a:fillRect/>
                        </a:stretch>
                      </p:blipFill>
                      <p:spPr bwMode="auto">
                        <a:xfrm>
                          <a:off x="3429000" y="1981200"/>
                          <a:ext cx="237224" cy="751819"/>
                        </a:xfrm>
                        <a:prstGeom prst="rect">
                          <a:avLst/>
                        </a:prstGeom>
                        <a:noFill/>
                        <a:ln>
                          <a:noFill/>
                        </a:ln>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900925118"/>
              </p:ext>
            </p:extLst>
          </p:nvPr>
        </p:nvGraphicFramePr>
        <p:xfrm>
          <a:off x="2895600" y="5687291"/>
          <a:ext cx="2746375" cy="1143000"/>
        </p:xfrm>
        <a:graphic>
          <a:graphicData uri="http://schemas.openxmlformats.org/presentationml/2006/ole">
            <mc:AlternateContent xmlns:mc="http://schemas.openxmlformats.org/markup-compatibility/2006">
              <mc:Choice xmlns:v="urn:schemas-microsoft-com:vml" Requires="v">
                <p:oleObj spid="_x0000_s7286" name="Equation" r:id="rId13" imgW="850680" imgH="431640" progId="Equation.DSMT4">
                  <p:embed/>
                </p:oleObj>
              </mc:Choice>
              <mc:Fallback>
                <p:oleObj name="Equation" r:id="rId13" imgW="850680" imgH="431640" progId="Equation.DSMT4">
                  <p:embed/>
                  <p:pic>
                    <p:nvPicPr>
                      <p:cNvPr id="0" name="Object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95600" y="5687291"/>
                        <a:ext cx="2746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042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7" grpId="0"/>
      <p:bldP spid="2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611570555"/>
              </p:ext>
            </p:extLst>
          </p:nvPr>
        </p:nvGraphicFramePr>
        <p:xfrm>
          <a:off x="457200" y="0"/>
          <a:ext cx="4343400" cy="2565400"/>
        </p:xfrm>
        <a:graphic>
          <a:graphicData uri="http://schemas.openxmlformats.org/drawingml/2006/table">
            <a:tbl>
              <a:tblPr/>
              <a:tblGrid>
                <a:gridCol w="1143000"/>
                <a:gridCol w="1066800"/>
                <a:gridCol w="1219200"/>
                <a:gridCol w="914400"/>
              </a:tblGrid>
              <a:tr h="48616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S (km)</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v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(km/h)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t </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đi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9620">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r>
                        <a:rPr kumimoji="0" lang="vi-VN" sz="2400" b="0" i="0" u="none" strike="noStrike" cap="none" normalizeH="0" baseline="0" dirty="0" smtClean="0">
                          <a:ln>
                            <a:noFill/>
                          </a:ln>
                          <a:solidFill>
                            <a:schemeClr val="tx1"/>
                          </a:solidFill>
                          <a:effectLst/>
                          <a:latin typeface="Times New Roman" pitchFamily="18" charset="0"/>
                          <a:cs typeface="Times New Roman" pitchFamily="18" charset="0"/>
                        </a:rPr>
                        <a:t>Lúc về</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ts val="60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87141285"/>
              </p:ext>
            </p:extLst>
          </p:nvPr>
        </p:nvGraphicFramePr>
        <p:xfrm>
          <a:off x="1828800" y="695325"/>
          <a:ext cx="503237" cy="447675"/>
        </p:xfrm>
        <a:graphic>
          <a:graphicData uri="http://schemas.openxmlformats.org/presentationml/2006/ole">
            <mc:AlternateContent xmlns:mc="http://schemas.openxmlformats.org/markup-compatibility/2006">
              <mc:Choice xmlns:v="urn:schemas-microsoft-com:vml" Requires="v">
                <p:oleObj spid="_x0000_s8504" name="Equation" r:id="rId3" imgW="139680" imgH="126720" progId="Equation.DSMT4">
                  <p:embed/>
                </p:oleObj>
              </mc:Choice>
              <mc:Fallback>
                <p:oleObj name="Equation" r:id="rId3" imgW="139680" imgH="126720" progId="Equation.DSMT4">
                  <p:embed/>
                  <p:pic>
                    <p:nvPicPr>
                      <p:cNvPr id="0" name=""/>
                      <p:cNvPicPr>
                        <a:picLocks noChangeAspect="1" noChangeArrowheads="1"/>
                      </p:cNvPicPr>
                      <p:nvPr/>
                    </p:nvPicPr>
                    <p:blipFill>
                      <a:blip r:embed="rId4"/>
                      <a:srcRect/>
                      <a:stretch>
                        <a:fillRect/>
                      </a:stretch>
                    </p:blipFill>
                    <p:spPr bwMode="auto">
                      <a:xfrm>
                        <a:off x="1828800" y="695325"/>
                        <a:ext cx="503237" cy="447675"/>
                      </a:xfrm>
                      <a:prstGeom prst="rect">
                        <a:avLst/>
                      </a:prstGeom>
                      <a:noFill/>
                      <a:ln>
                        <a:noFill/>
                      </a:ln>
                    </p:spPr>
                  </p:pic>
                </p:oleObj>
              </mc:Fallback>
            </mc:AlternateContent>
          </a:graphicData>
        </a:graphic>
      </p:graphicFrame>
      <p:sp>
        <p:nvSpPr>
          <p:cNvPr id="7" name="TextBox 6"/>
          <p:cNvSpPr txBox="1">
            <a:spLocks noChangeArrowheads="1"/>
          </p:cNvSpPr>
          <p:nvPr/>
        </p:nvSpPr>
        <p:spPr bwMode="auto">
          <a:xfrm>
            <a:off x="2895600" y="634425"/>
            <a:ext cx="9556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smtClean="0">
                <a:latin typeface="+mj-lt"/>
              </a:rPr>
              <a:t>40</a:t>
            </a:r>
            <a:endParaRPr lang="en-US" dirty="0">
              <a:latin typeface="+mj-lt"/>
            </a:endParaRPr>
          </a:p>
        </p:txBody>
      </p:sp>
      <p:sp>
        <p:nvSpPr>
          <p:cNvPr id="8" name="TextBox 7"/>
          <p:cNvSpPr txBox="1">
            <a:spLocks noChangeArrowheads="1"/>
          </p:cNvSpPr>
          <p:nvPr/>
        </p:nvSpPr>
        <p:spPr bwMode="auto">
          <a:xfrm>
            <a:off x="2895600" y="1651575"/>
            <a:ext cx="11842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itchFamily="34" charset="0"/>
              </a:defRPr>
            </a:lvl1pPr>
            <a:lvl2pPr marL="742950" indent="-285750">
              <a:defRPr sz="3200">
                <a:solidFill>
                  <a:schemeClr val="tx1"/>
                </a:solidFill>
                <a:latin typeface="Arial" pitchFamily="34" charset="0"/>
              </a:defRPr>
            </a:lvl2pPr>
            <a:lvl3pPr marL="1143000" indent="-228600">
              <a:defRPr sz="3200">
                <a:solidFill>
                  <a:schemeClr val="tx1"/>
                </a:solidFill>
                <a:latin typeface="Arial" pitchFamily="34" charset="0"/>
              </a:defRPr>
            </a:lvl3pPr>
            <a:lvl4pPr marL="1600200" indent="-228600">
              <a:defRPr sz="3200">
                <a:solidFill>
                  <a:schemeClr val="tx1"/>
                </a:solidFill>
                <a:latin typeface="Arial" pitchFamily="34" charset="0"/>
              </a:defRPr>
            </a:lvl4pPr>
            <a:lvl5pPr marL="2057400" indent="-228600">
              <a:defRPr sz="3200">
                <a:solidFill>
                  <a:schemeClr val="tx1"/>
                </a:solidFill>
                <a:latin typeface="Arial" pitchFamily="34" charset="0"/>
              </a:defRPr>
            </a:lvl5pPr>
            <a:lvl6pPr marL="2514600" indent="-228600" eaLnBrk="0" fontAlgn="base" hangingPunct="0">
              <a:spcBef>
                <a:spcPct val="0"/>
              </a:spcBef>
              <a:spcAft>
                <a:spcPct val="0"/>
              </a:spcAft>
              <a:defRPr sz="3200">
                <a:solidFill>
                  <a:schemeClr val="tx1"/>
                </a:solidFill>
                <a:latin typeface="Arial" pitchFamily="34" charset="0"/>
              </a:defRPr>
            </a:lvl6pPr>
            <a:lvl7pPr marL="2971800" indent="-228600" eaLnBrk="0" fontAlgn="base" hangingPunct="0">
              <a:spcBef>
                <a:spcPct val="0"/>
              </a:spcBef>
              <a:spcAft>
                <a:spcPct val="0"/>
              </a:spcAft>
              <a:defRPr sz="3200">
                <a:solidFill>
                  <a:schemeClr val="tx1"/>
                </a:solidFill>
                <a:latin typeface="Arial" pitchFamily="34" charset="0"/>
              </a:defRPr>
            </a:lvl7pPr>
            <a:lvl8pPr marL="3429000" indent="-228600" eaLnBrk="0" fontAlgn="base" hangingPunct="0">
              <a:spcBef>
                <a:spcPct val="0"/>
              </a:spcBef>
              <a:spcAft>
                <a:spcPct val="0"/>
              </a:spcAft>
              <a:defRPr sz="3200">
                <a:solidFill>
                  <a:schemeClr val="tx1"/>
                </a:solidFill>
                <a:latin typeface="Arial" pitchFamily="34" charset="0"/>
              </a:defRPr>
            </a:lvl8pPr>
            <a:lvl9pPr marL="3886200" indent="-228600" eaLnBrk="0" fontAlgn="base" hangingPunct="0">
              <a:spcBef>
                <a:spcPct val="0"/>
              </a:spcBef>
              <a:spcAft>
                <a:spcPct val="0"/>
              </a:spcAft>
              <a:defRPr sz="3200">
                <a:solidFill>
                  <a:schemeClr val="tx1"/>
                </a:solidFill>
                <a:latin typeface="Arial" pitchFamily="34" charset="0"/>
              </a:defRPr>
            </a:lvl9pPr>
          </a:lstStyle>
          <a:p>
            <a:r>
              <a:rPr lang="vi-VN" dirty="0">
                <a:latin typeface="+mj-lt"/>
              </a:rPr>
              <a:t>3</a:t>
            </a:r>
            <a:r>
              <a:rPr lang="vi-VN" dirty="0" smtClean="0">
                <a:latin typeface="+mj-lt"/>
              </a:rPr>
              <a:t>0</a:t>
            </a:r>
            <a:endParaRPr lang="en-US"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882120245"/>
              </p:ext>
            </p:extLst>
          </p:nvPr>
        </p:nvGraphicFramePr>
        <p:xfrm>
          <a:off x="1752600" y="1732202"/>
          <a:ext cx="503237" cy="447675"/>
        </p:xfrm>
        <a:graphic>
          <a:graphicData uri="http://schemas.openxmlformats.org/presentationml/2006/ole">
            <mc:AlternateContent xmlns:mc="http://schemas.openxmlformats.org/markup-compatibility/2006">
              <mc:Choice xmlns:v="urn:schemas-microsoft-com:vml" Requires="v">
                <p:oleObj spid="_x0000_s8505" name="Equation" r:id="rId5" imgW="139680" imgH="126720" progId="Equation.DSMT4">
                  <p:embed/>
                </p:oleObj>
              </mc:Choice>
              <mc:Fallback>
                <p:oleObj name="Equation" r:id="rId5" imgW="139680" imgH="1267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52600" y="1732202"/>
                        <a:ext cx="503237" cy="447675"/>
                      </a:xfrm>
                      <a:prstGeom prst="rect">
                        <a:avLst/>
                      </a:prstGeom>
                      <a:noFill/>
                      <a:ln>
                        <a:noFill/>
                      </a:ln>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517841658"/>
              </p:ext>
            </p:extLst>
          </p:nvPr>
        </p:nvGraphicFramePr>
        <p:xfrm>
          <a:off x="4067175" y="515938"/>
          <a:ext cx="490538" cy="981075"/>
        </p:xfrm>
        <a:graphic>
          <a:graphicData uri="http://schemas.openxmlformats.org/presentationml/2006/ole">
            <mc:AlternateContent xmlns:mc="http://schemas.openxmlformats.org/markup-compatibility/2006">
              <mc:Choice xmlns:v="urn:schemas-microsoft-com:vml" Requires="v">
                <p:oleObj spid="_x0000_s8506" name="Equation" r:id="rId7" imgW="241200" imgH="431640" progId="Equation.DSMT4">
                  <p:embed/>
                </p:oleObj>
              </mc:Choice>
              <mc:Fallback>
                <p:oleObj name="Equation" r:id="rId7" imgW="241200" imgH="431640" progId="Equation.DSMT4">
                  <p:embed/>
                  <p:pic>
                    <p:nvPicPr>
                      <p:cNvPr id="0" name=""/>
                      <p:cNvPicPr>
                        <a:picLocks noChangeAspect="1" noChangeArrowheads="1"/>
                      </p:cNvPicPr>
                      <p:nvPr/>
                    </p:nvPicPr>
                    <p:blipFill>
                      <a:blip r:embed="rId8"/>
                      <a:srcRect/>
                      <a:stretch>
                        <a:fillRect/>
                      </a:stretch>
                    </p:blipFill>
                    <p:spPr bwMode="auto">
                      <a:xfrm>
                        <a:off x="4067175" y="515938"/>
                        <a:ext cx="490538" cy="981075"/>
                      </a:xfrm>
                      <a:prstGeom prst="rect">
                        <a:avLst/>
                      </a:prstGeom>
                      <a:noFill/>
                      <a:ln>
                        <a:noFill/>
                      </a:ln>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414975364"/>
              </p:ext>
            </p:extLst>
          </p:nvPr>
        </p:nvGraphicFramePr>
        <p:xfrm>
          <a:off x="4092575" y="1473200"/>
          <a:ext cx="444500" cy="941388"/>
        </p:xfrm>
        <a:graphic>
          <a:graphicData uri="http://schemas.openxmlformats.org/presentationml/2006/ole">
            <mc:AlternateContent xmlns:mc="http://schemas.openxmlformats.org/markup-compatibility/2006">
              <mc:Choice xmlns:v="urn:schemas-microsoft-com:vml" Requires="v">
                <p:oleObj spid="_x0000_s8507" name="Equation" r:id="rId9" imgW="228600" imgH="431640" progId="Equation.DSMT4">
                  <p:embed/>
                </p:oleObj>
              </mc:Choice>
              <mc:Fallback>
                <p:oleObj name="Equation" r:id="rId9" imgW="228600" imgH="431640" progId="Equation.DSMT4">
                  <p:embed/>
                  <p:pic>
                    <p:nvPicPr>
                      <p:cNvPr id="0" name=""/>
                      <p:cNvPicPr>
                        <a:picLocks noChangeAspect="1" noChangeArrowheads="1"/>
                      </p:cNvPicPr>
                      <p:nvPr/>
                    </p:nvPicPr>
                    <p:blipFill>
                      <a:blip r:embed="rId10"/>
                      <a:srcRect/>
                      <a:stretch>
                        <a:fillRect/>
                      </a:stretch>
                    </p:blipFill>
                    <p:spPr bwMode="auto">
                      <a:xfrm>
                        <a:off x="4092575" y="1473200"/>
                        <a:ext cx="444500" cy="941388"/>
                      </a:xfrm>
                      <a:prstGeom prst="rect">
                        <a:avLst/>
                      </a:prstGeom>
                      <a:noFill/>
                      <a:ln>
                        <a:noFill/>
                      </a:ln>
                    </p:spPr>
                  </p:pic>
                </p:oleObj>
              </mc:Fallback>
            </mc:AlternateContent>
          </a:graphicData>
        </a:graphic>
      </p:graphicFrame>
      <p:sp>
        <p:nvSpPr>
          <p:cNvPr id="14" name="Rectangle 13"/>
          <p:cNvSpPr/>
          <p:nvPr/>
        </p:nvSpPr>
        <p:spPr>
          <a:xfrm>
            <a:off x="457200" y="2667000"/>
            <a:ext cx="8229600" cy="461665"/>
          </a:xfrm>
          <a:prstGeom prst="rect">
            <a:avLst/>
          </a:prstGeom>
        </p:spPr>
        <p:txBody>
          <a:bodyPr wrap="square">
            <a:spAutoFit/>
          </a:bodyPr>
          <a:lstStyle/>
          <a:p>
            <a:r>
              <a:rPr lang="vi-VN" sz="2400" dirty="0" smtClean="0">
                <a:latin typeface="Times New Roman" pitchFamily="18" charset="0"/>
                <a:cs typeface="Times New Roman" pitchFamily="18" charset="0"/>
              </a:rPr>
              <a:t>Gọi quãng đường AB là </a:t>
            </a:r>
            <a:r>
              <a:rPr lang="vi-VN" sz="2400" i="1" dirty="0" smtClean="0">
                <a:latin typeface="Times New Roman" pitchFamily="18" charset="0"/>
                <a:cs typeface="Times New Roman" pitchFamily="18" charset="0"/>
              </a:rPr>
              <a:t>x</a:t>
            </a:r>
            <a:r>
              <a:rPr lang="vi-VN" sz="2400" dirty="0" smtClean="0">
                <a:latin typeface="Times New Roman" pitchFamily="18" charset="0"/>
                <a:cs typeface="Times New Roman" pitchFamily="18" charset="0"/>
              </a:rPr>
              <a:t> (km, x&gt;0)</a:t>
            </a:r>
          </a:p>
        </p:txBody>
      </p:sp>
      <p:grpSp>
        <p:nvGrpSpPr>
          <p:cNvPr id="18" name="Group 17"/>
          <p:cNvGrpSpPr/>
          <p:nvPr/>
        </p:nvGrpSpPr>
        <p:grpSpPr>
          <a:xfrm>
            <a:off x="457200" y="2895600"/>
            <a:ext cx="8686800" cy="887413"/>
            <a:chOff x="457200" y="3197286"/>
            <a:chExt cx="8686800" cy="887413"/>
          </a:xfrm>
        </p:grpSpPr>
        <p:sp>
          <p:nvSpPr>
            <p:cNvPr id="15" name="Rectangle 14"/>
            <p:cNvSpPr/>
            <p:nvPr/>
          </p:nvSpPr>
          <p:spPr>
            <a:xfrm>
              <a:off x="457200" y="3410405"/>
              <a:ext cx="8686800" cy="461665"/>
            </a:xfrm>
            <a:prstGeom prst="rect">
              <a:avLst/>
            </a:prstGeom>
          </p:spPr>
          <p:txBody>
            <a:bodyPr wrap="square">
              <a:spAutoFit/>
            </a:bodyPr>
            <a:lstStyle/>
            <a:p>
              <a:r>
                <a:rPr lang="vi-VN" sz="2400" dirty="0" smtClean="0">
                  <a:latin typeface="Times New Roman" pitchFamily="18" charset="0"/>
                  <a:cs typeface="Times New Roman" pitchFamily="18" charset="0"/>
                </a:rPr>
                <a:t>Lúc đi, người đó đi với vận tốc 40km/h nên thời gian đi là       (h)</a:t>
              </a:r>
            </a:p>
          </p:txBody>
        </p:sp>
        <p:graphicFrame>
          <p:nvGraphicFramePr>
            <p:cNvPr id="17" name="Object 16"/>
            <p:cNvGraphicFramePr>
              <a:graphicFrameLocks noChangeAspect="1"/>
            </p:cNvGraphicFramePr>
            <p:nvPr>
              <p:extLst>
                <p:ext uri="{D42A27DB-BD31-4B8C-83A1-F6EECF244321}">
                  <p14:modId xmlns:p14="http://schemas.microsoft.com/office/powerpoint/2010/main" val="2685294082"/>
                </p:ext>
              </p:extLst>
            </p:nvPr>
          </p:nvGraphicFramePr>
          <p:xfrm>
            <a:off x="7685088" y="3197286"/>
            <a:ext cx="444500" cy="887413"/>
          </p:xfrm>
          <a:graphic>
            <a:graphicData uri="http://schemas.openxmlformats.org/presentationml/2006/ole">
              <mc:AlternateContent xmlns:mc="http://schemas.openxmlformats.org/markup-compatibility/2006">
                <mc:Choice xmlns:v="urn:schemas-microsoft-com:vml" Requires="v">
                  <p:oleObj spid="_x0000_s8508" name="Equation" r:id="rId11" imgW="241200" imgH="431640" progId="Equation.DSMT4">
                    <p:embed/>
                  </p:oleObj>
                </mc:Choice>
                <mc:Fallback>
                  <p:oleObj name="Equation" r:id="rId11" imgW="241200" imgH="431640" progId="Equation.DSMT4">
                    <p:embed/>
                    <p:pic>
                      <p:nvPicPr>
                        <p:cNvPr id="0" name=""/>
                        <p:cNvPicPr>
                          <a:picLocks noChangeAspect="1" noChangeArrowheads="1"/>
                        </p:cNvPicPr>
                        <p:nvPr/>
                      </p:nvPicPr>
                      <p:blipFill>
                        <a:blip r:embed="rId12"/>
                        <a:srcRect/>
                        <a:stretch>
                          <a:fillRect/>
                        </a:stretch>
                      </p:blipFill>
                      <p:spPr bwMode="auto">
                        <a:xfrm>
                          <a:off x="7685088" y="3197286"/>
                          <a:ext cx="444500" cy="887413"/>
                        </a:xfrm>
                        <a:prstGeom prst="rect">
                          <a:avLst/>
                        </a:prstGeom>
                        <a:noFill/>
                        <a:ln>
                          <a:noFill/>
                        </a:ln>
                      </p:spPr>
                    </p:pic>
                  </p:oleObj>
                </mc:Fallback>
              </mc:AlternateContent>
            </a:graphicData>
          </a:graphic>
        </p:graphicFrame>
      </p:grpSp>
      <p:grpSp>
        <p:nvGrpSpPr>
          <p:cNvPr id="22" name="Group 21"/>
          <p:cNvGrpSpPr/>
          <p:nvPr/>
        </p:nvGrpSpPr>
        <p:grpSpPr>
          <a:xfrm>
            <a:off x="457200" y="3722688"/>
            <a:ext cx="8686800" cy="849312"/>
            <a:chOff x="457200" y="4103688"/>
            <a:chExt cx="8686800" cy="849312"/>
          </a:xfrm>
        </p:grpSpPr>
        <p:sp>
          <p:nvSpPr>
            <p:cNvPr id="16" name="Rectangle 15"/>
            <p:cNvSpPr/>
            <p:nvPr/>
          </p:nvSpPr>
          <p:spPr>
            <a:xfrm>
              <a:off x="457200" y="4267200"/>
              <a:ext cx="8686800" cy="461665"/>
            </a:xfrm>
            <a:prstGeom prst="rect">
              <a:avLst/>
            </a:prstGeom>
          </p:spPr>
          <p:txBody>
            <a:bodyPr wrap="square">
              <a:spAutoFit/>
            </a:bodyPr>
            <a:lstStyle/>
            <a:p>
              <a:r>
                <a:rPr lang="vi-VN" sz="2400" dirty="0" smtClean="0">
                  <a:latin typeface="Times New Roman" pitchFamily="18" charset="0"/>
                  <a:cs typeface="Times New Roman" pitchFamily="18" charset="0"/>
                </a:rPr>
                <a:t>Lúc về, người đó đi với vận tốc 30km/h nên thời gian về là       (h)</a:t>
              </a:r>
            </a:p>
          </p:txBody>
        </p:sp>
        <p:graphicFrame>
          <p:nvGraphicFramePr>
            <p:cNvPr id="19" name="Object 18"/>
            <p:cNvGraphicFramePr>
              <a:graphicFrameLocks noChangeAspect="1"/>
            </p:cNvGraphicFramePr>
            <p:nvPr>
              <p:extLst>
                <p:ext uri="{D42A27DB-BD31-4B8C-83A1-F6EECF244321}">
                  <p14:modId xmlns:p14="http://schemas.microsoft.com/office/powerpoint/2010/main" val="1416774772"/>
                </p:ext>
              </p:extLst>
            </p:nvPr>
          </p:nvGraphicFramePr>
          <p:xfrm>
            <a:off x="7783513" y="4103688"/>
            <a:ext cx="401637" cy="849312"/>
          </p:xfrm>
          <a:graphic>
            <a:graphicData uri="http://schemas.openxmlformats.org/presentationml/2006/ole">
              <mc:AlternateContent xmlns:mc="http://schemas.openxmlformats.org/markup-compatibility/2006">
                <mc:Choice xmlns:v="urn:schemas-microsoft-com:vml" Requires="v">
                  <p:oleObj spid="_x0000_s8509" name="Equation" r:id="rId13" imgW="228600" imgH="431640" progId="Equation.DSMT4">
                    <p:embed/>
                  </p:oleObj>
                </mc:Choice>
                <mc:Fallback>
                  <p:oleObj name="Equation" r:id="rId13" imgW="228600" imgH="431640" progId="Equation.DSMT4">
                    <p:embed/>
                    <p:pic>
                      <p:nvPicPr>
                        <p:cNvPr id="0" name=""/>
                        <p:cNvPicPr>
                          <a:picLocks noChangeAspect="1" noChangeArrowheads="1"/>
                        </p:cNvPicPr>
                        <p:nvPr/>
                      </p:nvPicPr>
                      <p:blipFill>
                        <a:blip r:embed="rId14"/>
                        <a:srcRect/>
                        <a:stretch>
                          <a:fillRect/>
                        </a:stretch>
                      </p:blipFill>
                      <p:spPr bwMode="auto">
                        <a:xfrm>
                          <a:off x="7783513" y="4103688"/>
                          <a:ext cx="401637" cy="849312"/>
                        </a:xfrm>
                        <a:prstGeom prst="rect">
                          <a:avLst/>
                        </a:prstGeom>
                        <a:noFill/>
                        <a:ln>
                          <a:noFill/>
                        </a:ln>
                      </p:spPr>
                    </p:pic>
                  </p:oleObj>
                </mc:Fallback>
              </mc:AlternateContent>
            </a:graphicData>
          </a:graphic>
        </p:graphicFrame>
      </p:grpSp>
      <p:grpSp>
        <p:nvGrpSpPr>
          <p:cNvPr id="21" name="Group 20"/>
          <p:cNvGrpSpPr/>
          <p:nvPr/>
        </p:nvGrpSpPr>
        <p:grpSpPr>
          <a:xfrm>
            <a:off x="457200" y="4419600"/>
            <a:ext cx="8458200" cy="1387276"/>
            <a:chOff x="533400" y="5147053"/>
            <a:chExt cx="8458200" cy="1387276"/>
          </a:xfrm>
        </p:grpSpPr>
        <p:sp>
          <p:nvSpPr>
            <p:cNvPr id="13" name="TextBox 12"/>
            <p:cNvSpPr txBox="1"/>
            <p:nvPr/>
          </p:nvSpPr>
          <p:spPr>
            <a:xfrm>
              <a:off x="533400" y="5334000"/>
              <a:ext cx="8458200" cy="1200329"/>
            </a:xfrm>
            <a:prstGeom prst="rect">
              <a:avLst/>
            </a:prstGeom>
            <a:noFill/>
          </p:spPr>
          <p:txBody>
            <a:bodyPr wrap="square" rtlCol="0">
              <a:spAutoFit/>
            </a:bodyPr>
            <a:lstStyle/>
            <a:p>
              <a:r>
                <a:rPr lang="vi-VN" sz="2400" dirty="0" smtClean="0">
                  <a:latin typeface="Times New Roman" pitchFamily="18" charset="0"/>
                  <a:cs typeface="Times New Roman" pitchFamily="18" charset="0"/>
                </a:rPr>
                <a:t>Theo đề bài: thời gian về ít hơn thời gian đi là 30 phút =    h nên ta có phương trình:</a:t>
              </a:r>
            </a:p>
            <a:p>
              <a:endParaRPr lang="en-US" sz="2400" dirty="0">
                <a:latin typeface="Times New Roman" pitchFamily="18" charset="0"/>
                <a:cs typeface="Times New Roman" pitchFamily="18" charset="0"/>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127595063"/>
                </p:ext>
              </p:extLst>
            </p:nvPr>
          </p:nvGraphicFramePr>
          <p:xfrm>
            <a:off x="8077200" y="5147053"/>
            <a:ext cx="236538" cy="752475"/>
          </p:xfrm>
          <a:graphic>
            <a:graphicData uri="http://schemas.openxmlformats.org/presentationml/2006/ole">
              <mc:AlternateContent xmlns:mc="http://schemas.openxmlformats.org/markup-compatibility/2006">
                <mc:Choice xmlns:v="urn:schemas-microsoft-com:vml" Requires="v">
                  <p:oleObj spid="_x0000_s8510" name="Equation" r:id="rId15" imgW="152280" imgH="431640" progId="Equation.DSMT4">
                    <p:embed/>
                  </p:oleObj>
                </mc:Choice>
                <mc:Fallback>
                  <p:oleObj name="Equation" r:id="rId15" imgW="152280" imgH="431640" progId="Equation.DSMT4">
                    <p:embed/>
                    <p:pic>
                      <p:nvPicPr>
                        <p:cNvPr id="0" name=""/>
                        <p:cNvPicPr>
                          <a:picLocks noChangeAspect="1" noChangeArrowheads="1"/>
                        </p:cNvPicPr>
                        <p:nvPr/>
                      </p:nvPicPr>
                      <p:blipFill>
                        <a:blip r:embed="rId16"/>
                        <a:srcRect/>
                        <a:stretch>
                          <a:fillRect/>
                        </a:stretch>
                      </p:blipFill>
                      <p:spPr bwMode="auto">
                        <a:xfrm>
                          <a:off x="8077200" y="5147053"/>
                          <a:ext cx="236538"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3" name="Object 2"/>
          <p:cNvGraphicFramePr>
            <a:graphicFrameLocks noChangeAspect="1"/>
          </p:cNvGraphicFramePr>
          <p:nvPr>
            <p:extLst>
              <p:ext uri="{D42A27DB-BD31-4B8C-83A1-F6EECF244321}">
                <p14:modId xmlns:p14="http://schemas.microsoft.com/office/powerpoint/2010/main" val="3998918062"/>
              </p:ext>
            </p:extLst>
          </p:nvPr>
        </p:nvGraphicFramePr>
        <p:xfrm>
          <a:off x="2888673" y="5410200"/>
          <a:ext cx="2746375" cy="1143000"/>
        </p:xfrm>
        <a:graphic>
          <a:graphicData uri="http://schemas.openxmlformats.org/presentationml/2006/ole">
            <mc:AlternateContent xmlns:mc="http://schemas.openxmlformats.org/markup-compatibility/2006">
              <mc:Choice xmlns:v="urn:schemas-microsoft-com:vml" Requires="v">
                <p:oleObj spid="_x0000_s8511" name="Equation" r:id="rId17" imgW="850680" imgH="431640" progId="Equation.DSMT4">
                  <p:embed/>
                </p:oleObj>
              </mc:Choice>
              <mc:Fallback>
                <p:oleObj name="Equation" r:id="rId17" imgW="850680" imgH="431640" progId="Equation.DSMT4">
                  <p:embed/>
                  <p:pic>
                    <p:nvPicPr>
                      <p:cNvPr id="0" name="Object 22"/>
                      <p:cNvPicPr>
                        <a:picLocks noChangeAspect="1" noChangeArrowheads="1"/>
                      </p:cNvPicPr>
                      <p:nvPr/>
                    </p:nvPicPr>
                    <p:blipFill>
                      <a:blip r:embed="rId18"/>
                      <a:srcRect/>
                      <a:stretch>
                        <a:fillRect/>
                      </a:stretch>
                    </p:blipFill>
                    <p:spPr bwMode="auto">
                      <a:xfrm>
                        <a:off x="2888673" y="5410200"/>
                        <a:ext cx="2746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689321589"/>
              </p:ext>
            </p:extLst>
          </p:nvPr>
        </p:nvGraphicFramePr>
        <p:xfrm>
          <a:off x="4957762" y="647700"/>
          <a:ext cx="3729038" cy="1143000"/>
        </p:xfrm>
        <a:graphic>
          <a:graphicData uri="http://schemas.openxmlformats.org/presentationml/2006/ole">
            <mc:AlternateContent xmlns:mc="http://schemas.openxmlformats.org/markup-compatibility/2006">
              <mc:Choice xmlns:v="urn:schemas-microsoft-com:vml" Requires="v">
                <p:oleObj spid="_x0000_s8512" name="Equation" r:id="rId19" imgW="1155600" imgH="431640" progId="Equation.DSMT4">
                  <p:embed/>
                </p:oleObj>
              </mc:Choice>
              <mc:Fallback>
                <p:oleObj name="Equation" r:id="rId19" imgW="1155600" imgH="431640" progId="Equation.DSMT4">
                  <p:embed/>
                  <p:pic>
                    <p:nvPicPr>
                      <p:cNvPr id="0" name="Object 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957762" y="647700"/>
                        <a:ext cx="37290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9148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364632267"/>
              </p:ext>
            </p:extLst>
          </p:nvPr>
        </p:nvGraphicFramePr>
        <p:xfrm>
          <a:off x="2209800" y="76200"/>
          <a:ext cx="2746375" cy="1143000"/>
        </p:xfrm>
        <a:graphic>
          <a:graphicData uri="http://schemas.openxmlformats.org/presentationml/2006/ole">
            <mc:AlternateContent xmlns:mc="http://schemas.openxmlformats.org/markup-compatibility/2006">
              <mc:Choice xmlns:v="urn:schemas-microsoft-com:vml" Requires="v">
                <p:oleObj spid="_x0000_s9282" name="Equation" r:id="rId3" imgW="850680" imgH="431640" progId="Equation.DSMT4">
                  <p:embed/>
                </p:oleObj>
              </mc:Choice>
              <mc:Fallback>
                <p:oleObj name="Equation" r:id="rId3" imgW="850680" imgH="431640" progId="Equation.DSMT4">
                  <p:embed/>
                  <p:pic>
                    <p:nvPicPr>
                      <p:cNvPr id="0" name=""/>
                      <p:cNvPicPr>
                        <a:picLocks noChangeAspect="1" noChangeArrowheads="1"/>
                      </p:cNvPicPr>
                      <p:nvPr/>
                    </p:nvPicPr>
                    <p:blipFill>
                      <a:blip r:embed="rId4"/>
                      <a:srcRect/>
                      <a:stretch>
                        <a:fillRect/>
                      </a:stretch>
                    </p:blipFill>
                    <p:spPr bwMode="auto">
                      <a:xfrm>
                        <a:off x="2209800" y="76200"/>
                        <a:ext cx="27463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89090098"/>
              </p:ext>
            </p:extLst>
          </p:nvPr>
        </p:nvGraphicFramePr>
        <p:xfrm>
          <a:off x="1447800" y="1295400"/>
          <a:ext cx="5738813" cy="3092450"/>
        </p:xfrm>
        <a:graphic>
          <a:graphicData uri="http://schemas.openxmlformats.org/presentationml/2006/ole">
            <mc:AlternateContent xmlns:mc="http://schemas.openxmlformats.org/markup-compatibility/2006">
              <mc:Choice xmlns:v="urn:schemas-microsoft-com:vml" Requires="v">
                <p:oleObj spid="_x0000_s9283" name="Equation" r:id="rId5" imgW="1777680" imgH="1168200" progId="Equation.DSMT4">
                  <p:embed/>
                </p:oleObj>
              </mc:Choice>
              <mc:Fallback>
                <p:oleObj name="Equation" r:id="rId5" imgW="1777680" imgH="1168200" progId="Equation.DSMT4">
                  <p:embed/>
                  <p:pic>
                    <p:nvPicPr>
                      <p:cNvPr id="0" name=""/>
                      <p:cNvPicPr>
                        <a:picLocks noChangeAspect="1" noChangeArrowheads="1"/>
                      </p:cNvPicPr>
                      <p:nvPr/>
                    </p:nvPicPr>
                    <p:blipFill>
                      <a:blip r:embed="rId6"/>
                      <a:srcRect/>
                      <a:stretch>
                        <a:fillRect/>
                      </a:stretch>
                    </p:blipFill>
                    <p:spPr bwMode="auto">
                      <a:xfrm>
                        <a:off x="1447800" y="1295400"/>
                        <a:ext cx="5738813"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838200" y="4459069"/>
            <a:ext cx="8229600" cy="646331"/>
          </a:xfrm>
          <a:prstGeom prst="rect">
            <a:avLst/>
          </a:prstGeom>
        </p:spPr>
        <p:txBody>
          <a:bodyPr wrap="square">
            <a:spAutoFit/>
          </a:bodyPr>
          <a:lstStyle/>
          <a:p>
            <a:r>
              <a:rPr lang="vi-VN" sz="3600" dirty="0" smtClean="0">
                <a:latin typeface="Times New Roman" pitchFamily="18" charset="0"/>
                <a:cs typeface="Times New Roman" pitchFamily="18" charset="0"/>
              </a:rPr>
              <a:t>Vậy quãng đường AB là 60 km</a:t>
            </a:r>
          </a:p>
        </p:txBody>
      </p:sp>
    </p:spTree>
    <p:extLst>
      <p:ext uri="{BB962C8B-B14F-4D97-AF65-F5344CB8AC3E}">
        <p14:creationId xmlns:p14="http://schemas.microsoft.com/office/powerpoint/2010/main" val="114526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1030</Words>
  <Application>Microsoft Office PowerPoint</Application>
  <PresentationFormat>On-screen Show (4:3)</PresentationFormat>
  <Paragraphs>150</Paragraphs>
  <Slides>17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Hoangchien6@gmail.Com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90</cp:revision>
  <dcterms:created xsi:type="dcterms:W3CDTF">2020-03-30T02:20:31Z</dcterms:created>
  <dcterms:modified xsi:type="dcterms:W3CDTF">2020-04-05T02:37:53Z</dcterms:modified>
</cp:coreProperties>
</file>